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59" r:id="rId5"/>
    <p:sldId id="260" r:id="rId6"/>
    <p:sldId id="261" r:id="rId7"/>
    <p:sldId id="262" r:id="rId8"/>
    <p:sldId id="263" r:id="rId9"/>
    <p:sldId id="264" r:id="rId10"/>
    <p:sldId id="265" r:id="rId11"/>
    <p:sldId id="266" r:id="rId12"/>
    <p:sldId id="267" r:id="rId13"/>
    <p:sldId id="273" r:id="rId14"/>
    <p:sldId id="269" r:id="rId15"/>
    <p:sldId id="270" r:id="rId16"/>
    <p:sldId id="272"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CE0CDE7-71CF-449A-8C25-2A65015D8AFC}" type="datetimeFigureOut">
              <a:rPr lang="ru-RU" smtClean="0"/>
              <a:t>06.09.2020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D401A87-D0C0-4F03-B67F-7567B3B62D5F}" type="slidenum">
              <a:rPr lang="ru-RU" smtClean="0"/>
              <a:t>‹#›</a:t>
            </a:fld>
            <a:endParaRPr lang="ru-RU"/>
          </a:p>
        </p:txBody>
      </p:sp>
    </p:spTree>
    <p:extLst>
      <p:ext uri="{BB962C8B-B14F-4D97-AF65-F5344CB8AC3E}">
        <p14:creationId xmlns:p14="http://schemas.microsoft.com/office/powerpoint/2010/main" val="211423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CE0CDE7-71CF-449A-8C25-2A65015D8AFC}" type="datetimeFigureOut">
              <a:rPr lang="ru-RU" smtClean="0"/>
              <a:t>06.09.2020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D401A87-D0C0-4F03-B67F-7567B3B62D5F}" type="slidenum">
              <a:rPr lang="ru-RU" smtClean="0"/>
              <a:t>‹#›</a:t>
            </a:fld>
            <a:endParaRPr lang="ru-RU"/>
          </a:p>
        </p:txBody>
      </p:sp>
    </p:spTree>
    <p:extLst>
      <p:ext uri="{BB962C8B-B14F-4D97-AF65-F5344CB8AC3E}">
        <p14:creationId xmlns:p14="http://schemas.microsoft.com/office/powerpoint/2010/main" val="3756210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CE0CDE7-71CF-449A-8C25-2A65015D8AFC}" type="datetimeFigureOut">
              <a:rPr lang="ru-RU" smtClean="0"/>
              <a:t>06.09.2020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D401A87-D0C0-4F03-B67F-7567B3B62D5F}"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6696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CE0CDE7-71CF-449A-8C25-2A65015D8AFC}" type="datetimeFigureOut">
              <a:rPr lang="ru-RU" smtClean="0"/>
              <a:t>06.09.2020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401A87-D0C0-4F03-B67F-7567B3B62D5F}" type="slidenum">
              <a:rPr lang="ru-RU" smtClean="0"/>
              <a:t>‹#›</a:t>
            </a:fld>
            <a:endParaRPr lang="ru-RU"/>
          </a:p>
        </p:txBody>
      </p:sp>
    </p:spTree>
    <p:extLst>
      <p:ext uri="{BB962C8B-B14F-4D97-AF65-F5344CB8AC3E}">
        <p14:creationId xmlns:p14="http://schemas.microsoft.com/office/powerpoint/2010/main" val="2548672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CE0CDE7-71CF-449A-8C25-2A65015D8AFC}" type="datetimeFigureOut">
              <a:rPr lang="ru-RU" smtClean="0"/>
              <a:t>06.09.2020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401A87-D0C0-4F03-B67F-7567B3B62D5F}"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48582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CE0CDE7-71CF-449A-8C25-2A65015D8AFC}" type="datetimeFigureOut">
              <a:rPr lang="ru-RU" smtClean="0"/>
              <a:t>06.09.2020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401A87-D0C0-4F03-B67F-7567B3B62D5F}" type="slidenum">
              <a:rPr lang="ru-RU" smtClean="0"/>
              <a:t>‹#›</a:t>
            </a:fld>
            <a:endParaRPr lang="ru-RU"/>
          </a:p>
        </p:txBody>
      </p:sp>
    </p:spTree>
    <p:extLst>
      <p:ext uri="{BB962C8B-B14F-4D97-AF65-F5344CB8AC3E}">
        <p14:creationId xmlns:p14="http://schemas.microsoft.com/office/powerpoint/2010/main" val="2462873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CE0CDE7-71CF-449A-8C25-2A65015D8AFC}" type="datetimeFigureOut">
              <a:rPr lang="ru-RU" smtClean="0"/>
              <a:t>06.09.2020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401A87-D0C0-4F03-B67F-7567B3B62D5F}" type="slidenum">
              <a:rPr lang="ru-RU" smtClean="0"/>
              <a:t>‹#›</a:t>
            </a:fld>
            <a:endParaRPr lang="ru-RU"/>
          </a:p>
        </p:txBody>
      </p:sp>
    </p:spTree>
    <p:extLst>
      <p:ext uri="{BB962C8B-B14F-4D97-AF65-F5344CB8AC3E}">
        <p14:creationId xmlns:p14="http://schemas.microsoft.com/office/powerpoint/2010/main" val="907087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CE0CDE7-71CF-449A-8C25-2A65015D8AFC}" type="datetimeFigureOut">
              <a:rPr lang="ru-RU" smtClean="0"/>
              <a:t>06.09.2020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401A87-D0C0-4F03-B67F-7567B3B62D5F}" type="slidenum">
              <a:rPr lang="ru-RU" smtClean="0"/>
              <a:t>‹#›</a:t>
            </a:fld>
            <a:endParaRPr lang="ru-RU"/>
          </a:p>
        </p:txBody>
      </p:sp>
    </p:spTree>
    <p:extLst>
      <p:ext uri="{BB962C8B-B14F-4D97-AF65-F5344CB8AC3E}">
        <p14:creationId xmlns:p14="http://schemas.microsoft.com/office/powerpoint/2010/main" val="110567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CE0CDE7-71CF-449A-8C25-2A65015D8AFC}" type="datetimeFigureOut">
              <a:rPr lang="ru-RU" smtClean="0"/>
              <a:t>06.09.2020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401A87-D0C0-4F03-B67F-7567B3B62D5F}" type="slidenum">
              <a:rPr lang="ru-RU" smtClean="0"/>
              <a:t>‹#›</a:t>
            </a:fld>
            <a:endParaRPr lang="ru-RU"/>
          </a:p>
        </p:txBody>
      </p:sp>
    </p:spTree>
    <p:extLst>
      <p:ext uri="{BB962C8B-B14F-4D97-AF65-F5344CB8AC3E}">
        <p14:creationId xmlns:p14="http://schemas.microsoft.com/office/powerpoint/2010/main" val="267777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CE0CDE7-71CF-449A-8C25-2A65015D8AFC}" type="datetimeFigureOut">
              <a:rPr lang="ru-RU" smtClean="0"/>
              <a:t>06.09.2020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D401A87-D0C0-4F03-B67F-7567B3B62D5F}" type="slidenum">
              <a:rPr lang="ru-RU" smtClean="0"/>
              <a:t>‹#›</a:t>
            </a:fld>
            <a:endParaRPr lang="ru-RU"/>
          </a:p>
        </p:txBody>
      </p:sp>
    </p:spTree>
    <p:extLst>
      <p:ext uri="{BB962C8B-B14F-4D97-AF65-F5344CB8AC3E}">
        <p14:creationId xmlns:p14="http://schemas.microsoft.com/office/powerpoint/2010/main" val="311306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CE0CDE7-71CF-449A-8C25-2A65015D8AFC}" type="datetimeFigureOut">
              <a:rPr lang="ru-RU" smtClean="0"/>
              <a:t>06.09.2020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D401A87-D0C0-4F03-B67F-7567B3B62D5F}" type="slidenum">
              <a:rPr lang="ru-RU" smtClean="0"/>
              <a:t>‹#›</a:t>
            </a:fld>
            <a:endParaRPr lang="ru-RU"/>
          </a:p>
        </p:txBody>
      </p:sp>
    </p:spTree>
    <p:extLst>
      <p:ext uri="{BB962C8B-B14F-4D97-AF65-F5344CB8AC3E}">
        <p14:creationId xmlns:p14="http://schemas.microsoft.com/office/powerpoint/2010/main" val="25644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CE0CDE7-71CF-449A-8C25-2A65015D8AFC}" type="datetimeFigureOut">
              <a:rPr lang="ru-RU" smtClean="0"/>
              <a:t>06.09.2020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D401A87-D0C0-4F03-B67F-7567B3B62D5F}" type="slidenum">
              <a:rPr lang="ru-RU" smtClean="0"/>
              <a:t>‹#›</a:t>
            </a:fld>
            <a:endParaRPr lang="ru-RU"/>
          </a:p>
        </p:txBody>
      </p:sp>
    </p:spTree>
    <p:extLst>
      <p:ext uri="{BB962C8B-B14F-4D97-AF65-F5344CB8AC3E}">
        <p14:creationId xmlns:p14="http://schemas.microsoft.com/office/powerpoint/2010/main" val="2344915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CE0CDE7-71CF-449A-8C25-2A65015D8AFC}" type="datetimeFigureOut">
              <a:rPr lang="ru-RU" smtClean="0"/>
              <a:t>06.09.2020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D401A87-D0C0-4F03-B67F-7567B3B62D5F}" type="slidenum">
              <a:rPr lang="ru-RU" smtClean="0"/>
              <a:t>‹#›</a:t>
            </a:fld>
            <a:endParaRPr lang="ru-RU"/>
          </a:p>
        </p:txBody>
      </p:sp>
    </p:spTree>
    <p:extLst>
      <p:ext uri="{BB962C8B-B14F-4D97-AF65-F5344CB8AC3E}">
        <p14:creationId xmlns:p14="http://schemas.microsoft.com/office/powerpoint/2010/main" val="417848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0CDE7-71CF-449A-8C25-2A65015D8AFC}" type="datetimeFigureOut">
              <a:rPr lang="ru-RU" smtClean="0"/>
              <a:t>06.09.2020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D401A87-D0C0-4F03-B67F-7567B3B62D5F}" type="slidenum">
              <a:rPr lang="ru-RU" smtClean="0"/>
              <a:t>‹#›</a:t>
            </a:fld>
            <a:endParaRPr lang="ru-RU"/>
          </a:p>
        </p:txBody>
      </p:sp>
    </p:spTree>
    <p:extLst>
      <p:ext uri="{BB962C8B-B14F-4D97-AF65-F5344CB8AC3E}">
        <p14:creationId xmlns:p14="http://schemas.microsoft.com/office/powerpoint/2010/main" val="14882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CE0CDE7-71CF-449A-8C25-2A65015D8AFC}" type="datetimeFigureOut">
              <a:rPr lang="ru-RU" smtClean="0"/>
              <a:t>06.09.2020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D401A87-D0C0-4F03-B67F-7567B3B62D5F}" type="slidenum">
              <a:rPr lang="ru-RU" smtClean="0"/>
              <a:t>‹#›</a:t>
            </a:fld>
            <a:endParaRPr lang="ru-RU"/>
          </a:p>
        </p:txBody>
      </p:sp>
    </p:spTree>
    <p:extLst>
      <p:ext uri="{BB962C8B-B14F-4D97-AF65-F5344CB8AC3E}">
        <p14:creationId xmlns:p14="http://schemas.microsoft.com/office/powerpoint/2010/main" val="128516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CE0CDE7-71CF-449A-8C25-2A65015D8AFC}" type="datetimeFigureOut">
              <a:rPr lang="ru-RU" smtClean="0"/>
              <a:t>06.09.2020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401A87-D0C0-4F03-B67F-7567B3B62D5F}" type="slidenum">
              <a:rPr lang="ru-RU" smtClean="0"/>
              <a:t>‹#›</a:t>
            </a:fld>
            <a:endParaRPr lang="ru-RU"/>
          </a:p>
        </p:txBody>
      </p:sp>
    </p:spTree>
    <p:extLst>
      <p:ext uri="{BB962C8B-B14F-4D97-AF65-F5344CB8AC3E}">
        <p14:creationId xmlns:p14="http://schemas.microsoft.com/office/powerpoint/2010/main" val="366637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CE0CDE7-71CF-449A-8C25-2A65015D8AFC}" type="datetimeFigureOut">
              <a:rPr lang="ru-RU" smtClean="0"/>
              <a:t>06.09.2020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D401A87-D0C0-4F03-B67F-7567B3B62D5F}" type="slidenum">
              <a:rPr lang="ru-RU" smtClean="0"/>
              <a:t>‹#›</a:t>
            </a:fld>
            <a:endParaRPr lang="ru-RU"/>
          </a:p>
        </p:txBody>
      </p:sp>
    </p:spTree>
    <p:extLst>
      <p:ext uri="{BB962C8B-B14F-4D97-AF65-F5344CB8AC3E}">
        <p14:creationId xmlns:p14="http://schemas.microsoft.com/office/powerpoint/2010/main" val="742062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file:///C:\Users\ASUS\Desktop\&#1054;&#1090;&#1082;&#1088;&#1099;&#1090;&#1099;&#1081;%20&#1091;&#1088;&#1086;&#1082;\&#1052;&#1099;%20&#1080;%20&#1085;&#1072;&#1096;&#1072;%20&#1089;&#1090;&#1088;&#1072;&#1085;&#1072;%20&#1085;&#1072;%20&#1082;&#1072;&#1088;&#1090;&#1077;%20&#1084;&#1080;&#1088;&#1072;%20_%20&#1043;&#1077;&#1086;&#1075;&#1088;&#1072;&#1092;&#1080;&#1103;%208%20&#1082;&#1083;&#1072;&#1089;&#1089;#1 _ &#1048;&#1085;&#1092;&#1086;&#1091;&#1088;&#1086;&#1082;.mp4"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Россия в мире. </a:t>
            </a:r>
            <a:r>
              <a:rPr lang="ru-RU" dirty="0" smtClean="0"/>
              <a:t/>
            </a:r>
            <a:br>
              <a:rPr lang="ru-RU" dirty="0" smtClean="0"/>
            </a:br>
            <a:r>
              <a:rPr lang="ru-RU" dirty="0" smtClean="0"/>
              <a:t>Мы </a:t>
            </a:r>
            <a:r>
              <a:rPr lang="ru-RU" dirty="0"/>
              <a:t>и наша страна </a:t>
            </a:r>
            <a:r>
              <a:rPr lang="ru-RU" dirty="0" smtClean="0"/>
              <a:t/>
            </a:r>
            <a:br>
              <a:rPr lang="ru-RU" dirty="0" smtClean="0"/>
            </a:br>
            <a:r>
              <a:rPr lang="ru-RU" dirty="0" smtClean="0"/>
              <a:t>на </a:t>
            </a:r>
            <a:r>
              <a:rPr lang="ru-RU" dirty="0"/>
              <a:t>карте мира</a:t>
            </a:r>
          </a:p>
        </p:txBody>
      </p:sp>
      <p:sp>
        <p:nvSpPr>
          <p:cNvPr id="3" name="Подзаголовок 2"/>
          <p:cNvSpPr>
            <a:spLocks noGrp="1"/>
          </p:cNvSpPr>
          <p:nvPr>
            <p:ph type="subTitle" idx="1"/>
          </p:nvPr>
        </p:nvSpPr>
        <p:spPr/>
        <p:txBody>
          <a:bodyPr/>
          <a:lstStyle/>
          <a:p>
            <a:pPr algn="r"/>
            <a:r>
              <a:rPr lang="ru-RU" dirty="0" smtClean="0"/>
              <a:t>8 класс, ГКО СУВУ г. Октябрьска</a:t>
            </a:r>
          </a:p>
          <a:p>
            <a:pPr algn="r"/>
            <a:r>
              <a:rPr lang="ru-RU" dirty="0" smtClean="0"/>
              <a:t>Учитель: Смирнова Ольга Николаевна</a:t>
            </a:r>
            <a:endParaRPr lang="ru-RU" dirty="0"/>
          </a:p>
        </p:txBody>
      </p:sp>
      <p:pic>
        <p:nvPicPr>
          <p:cNvPr id="4" name="Рисунок 3"/>
          <p:cNvPicPr>
            <a:picLocks noChangeAspect="1"/>
          </p:cNvPicPr>
          <p:nvPr/>
        </p:nvPicPr>
        <p:blipFill rotWithShape="1">
          <a:blip r:embed="rId2"/>
          <a:srcRect l="23702" t="13970" r="25540" b="5835"/>
          <a:stretch/>
        </p:blipFill>
        <p:spPr>
          <a:xfrm rot="1198256">
            <a:off x="8606666" y="417164"/>
            <a:ext cx="2937317" cy="2808601"/>
          </a:xfrm>
          <a:prstGeom prst="ellipse">
            <a:avLst/>
          </a:prstGeom>
        </p:spPr>
      </p:pic>
    </p:spTree>
    <p:extLst>
      <p:ext uri="{BB962C8B-B14F-4D97-AF65-F5344CB8AC3E}">
        <p14:creationId xmlns:p14="http://schemas.microsoft.com/office/powerpoint/2010/main" val="1386494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5389" y="180330"/>
            <a:ext cx="8911687" cy="1280890"/>
          </a:xfrm>
        </p:spPr>
        <p:txBody>
          <a:bodyPr>
            <a:normAutofit/>
          </a:bodyPr>
          <a:lstStyle/>
          <a:p>
            <a:r>
              <a:rPr lang="ru-RU" b="1" dirty="0"/>
              <a:t>6. Государства – соседи России</a:t>
            </a:r>
          </a:p>
        </p:txBody>
      </p:sp>
      <p:sp>
        <p:nvSpPr>
          <p:cNvPr id="3" name="Объект 2"/>
          <p:cNvSpPr>
            <a:spLocks noGrp="1"/>
          </p:cNvSpPr>
          <p:nvPr>
            <p:ph idx="1"/>
          </p:nvPr>
        </p:nvSpPr>
        <p:spPr>
          <a:xfrm>
            <a:off x="1079902" y="1905000"/>
            <a:ext cx="4263280" cy="3022294"/>
          </a:xfrm>
        </p:spPr>
        <p:txBody>
          <a:bodyPr>
            <a:noAutofit/>
          </a:bodyPr>
          <a:lstStyle/>
          <a:p>
            <a:pPr marL="0" indent="0">
              <a:buNone/>
            </a:pPr>
            <a:r>
              <a:rPr lang="ru-RU" sz="2400" dirty="0" smtClean="0"/>
              <a:t>С </a:t>
            </a:r>
            <a:r>
              <a:rPr lang="ru-RU" sz="2400" dirty="0"/>
              <a:t>запада на восток это будут: </a:t>
            </a:r>
            <a:endParaRPr lang="ru-RU" sz="2400" dirty="0" smtClean="0"/>
          </a:p>
          <a:p>
            <a:pPr marL="0" indent="0">
              <a:buNone/>
            </a:pPr>
            <a:r>
              <a:rPr lang="ru-RU" sz="2400" b="1" dirty="0" smtClean="0"/>
              <a:t>Норвегия</a:t>
            </a:r>
            <a:r>
              <a:rPr lang="ru-RU" sz="2400" b="1" dirty="0"/>
              <a:t>, Финляндия, Эстония, Латвия, Литва, Польша, Белоруссия, Украина, Грузия</a:t>
            </a:r>
            <a:r>
              <a:rPr lang="ru-RU" sz="2400" b="1" dirty="0" smtClean="0"/>
              <a:t>, Абхазия, Южная Осетия, Азербайджан</a:t>
            </a:r>
            <a:r>
              <a:rPr lang="ru-RU" sz="2400" b="1" dirty="0"/>
              <a:t>, Казахстан, Монголия, Китай, КНДР. </a:t>
            </a:r>
            <a:endParaRPr lang="ru-RU" sz="2400" b="1" dirty="0" smtClean="0"/>
          </a:p>
          <a:p>
            <a:pPr marL="0" indent="0" algn="just">
              <a:buNone/>
            </a:pPr>
            <a:r>
              <a:rPr lang="ru-RU" sz="2400" dirty="0" smtClean="0"/>
              <a:t>С </a:t>
            </a:r>
            <a:r>
              <a:rPr lang="ru-RU" sz="2400" b="1" dirty="0"/>
              <a:t>Японией и США</a:t>
            </a:r>
            <a:r>
              <a:rPr lang="ru-RU" sz="2400" dirty="0"/>
              <a:t> Россия имеет морскую границу.</a:t>
            </a:r>
            <a:br>
              <a:rPr lang="ru-RU" sz="2400" dirty="0"/>
            </a:br>
            <a:endParaRPr lang="ru-RU" sz="2400" dirty="0"/>
          </a:p>
        </p:txBody>
      </p:sp>
      <p:pic>
        <p:nvPicPr>
          <p:cNvPr id="4" name="Рисунок 3"/>
          <p:cNvPicPr>
            <a:picLocks noChangeAspect="1"/>
          </p:cNvPicPr>
          <p:nvPr/>
        </p:nvPicPr>
        <p:blipFill rotWithShape="1">
          <a:blip r:embed="rId2"/>
          <a:srcRect l="23702" t="13970" r="25540" b="5835"/>
          <a:stretch/>
        </p:blipFill>
        <p:spPr>
          <a:xfrm rot="1198256">
            <a:off x="10818540" y="148090"/>
            <a:ext cx="1211995" cy="1158884"/>
          </a:xfrm>
          <a:prstGeom prst="ellipse">
            <a:avLst/>
          </a:prstGeom>
        </p:spPr>
      </p:pic>
      <p:pic>
        <p:nvPicPr>
          <p:cNvPr id="3074" name="Picture 2" descr="https://fsd.multiurok.ru/html/2018/03/01/s_5a97cd207ed62/845921_2.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60" t="4677" b="8160"/>
          <a:stretch/>
        </p:blipFill>
        <p:spPr bwMode="auto">
          <a:xfrm>
            <a:off x="5497417" y="2366665"/>
            <a:ext cx="6565840" cy="419814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79901" y="1479105"/>
            <a:ext cx="7358105" cy="461665"/>
          </a:xfrm>
          <a:prstGeom prst="rect">
            <a:avLst/>
          </a:prstGeom>
        </p:spPr>
        <p:txBody>
          <a:bodyPr wrap="none">
            <a:spAutoFit/>
          </a:bodyPr>
          <a:lstStyle/>
          <a:p>
            <a:r>
              <a:rPr lang="ru-RU" sz="2400" dirty="0" smtClean="0"/>
              <a:t>На суше соседями России являются 16 стран.</a:t>
            </a:r>
          </a:p>
        </p:txBody>
      </p:sp>
      <p:pic>
        <p:nvPicPr>
          <p:cNvPr id="6" name="Picture 2" descr="http://www.hqwallpapers.ru/wallpapers/flags/flag-yuzhnoy-oseti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7043" y="1975681"/>
            <a:ext cx="663287" cy="3730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70330" y="2021522"/>
            <a:ext cx="1189749" cy="253916"/>
          </a:xfrm>
          <a:prstGeom prst="rect">
            <a:avLst/>
          </a:prstGeom>
          <a:noFill/>
        </p:spPr>
        <p:txBody>
          <a:bodyPr wrap="none" rtlCol="0">
            <a:spAutoFit/>
          </a:bodyPr>
          <a:lstStyle/>
          <a:p>
            <a:r>
              <a:rPr lang="ru-RU" sz="1000" dirty="0" smtClean="0">
                <a:solidFill>
                  <a:schemeClr val="bg2">
                    <a:lumMod val="25000"/>
                  </a:schemeClr>
                </a:solidFill>
              </a:rPr>
              <a:t>Южная Осетия</a:t>
            </a:r>
            <a:endParaRPr lang="ru-RU" sz="1000" dirty="0">
              <a:solidFill>
                <a:schemeClr val="bg2">
                  <a:lumMod val="25000"/>
                </a:schemeClr>
              </a:solidFill>
            </a:endParaRPr>
          </a:p>
        </p:txBody>
      </p:sp>
      <p:pic>
        <p:nvPicPr>
          <p:cNvPr id="3076" name="Picture 4" descr="https://alpari-news.ru/wp-content/uploads/2019/08/2d248b2b980b924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01293" y="1940770"/>
            <a:ext cx="673173" cy="3785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842878" y="2003105"/>
            <a:ext cx="705642" cy="246221"/>
          </a:xfrm>
          <a:prstGeom prst="rect">
            <a:avLst/>
          </a:prstGeom>
          <a:noFill/>
        </p:spPr>
        <p:txBody>
          <a:bodyPr wrap="none" rtlCol="0">
            <a:spAutoFit/>
          </a:bodyPr>
          <a:lstStyle/>
          <a:p>
            <a:r>
              <a:rPr lang="ru-RU" sz="1000" dirty="0" smtClean="0">
                <a:solidFill>
                  <a:schemeClr val="bg2">
                    <a:lumMod val="25000"/>
                  </a:schemeClr>
                </a:solidFill>
              </a:rPr>
              <a:t>Абхазия</a:t>
            </a:r>
            <a:endParaRPr lang="ru-RU" sz="1000" dirty="0">
              <a:solidFill>
                <a:schemeClr val="bg2">
                  <a:lumMod val="25000"/>
                </a:schemeClr>
              </a:solidFill>
            </a:endParaRPr>
          </a:p>
        </p:txBody>
      </p:sp>
    </p:spTree>
    <p:extLst>
      <p:ext uri="{BB962C8B-B14F-4D97-AF65-F5344CB8AC3E}">
        <p14:creationId xmlns:p14="http://schemas.microsoft.com/office/powerpoint/2010/main" val="1185584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481" y="392753"/>
            <a:ext cx="8868578" cy="1280890"/>
          </a:xfrm>
        </p:spPr>
        <p:txBody>
          <a:bodyPr>
            <a:normAutofit fontScale="90000"/>
          </a:bodyPr>
          <a:lstStyle/>
          <a:p>
            <a:r>
              <a:rPr lang="ru-RU" dirty="0"/>
              <a:t>7. Оценка географического положения для жизни и хозяйственной деятельности людей.</a:t>
            </a:r>
          </a:p>
        </p:txBody>
      </p:sp>
      <p:sp>
        <p:nvSpPr>
          <p:cNvPr id="3" name="Объект 2"/>
          <p:cNvSpPr>
            <a:spLocks noGrp="1"/>
          </p:cNvSpPr>
          <p:nvPr>
            <p:ph idx="1"/>
          </p:nvPr>
        </p:nvSpPr>
        <p:spPr>
          <a:xfrm>
            <a:off x="5640637" y="3163772"/>
            <a:ext cx="5894024" cy="3468478"/>
          </a:xfrm>
        </p:spPr>
        <p:txBody>
          <a:bodyPr/>
          <a:lstStyle/>
          <a:p>
            <a:pPr marL="0" indent="0" algn="just">
              <a:buNone/>
            </a:pPr>
            <a:r>
              <a:rPr lang="ru-RU" dirty="0" smtClean="0"/>
              <a:t>Российская </a:t>
            </a:r>
            <a:r>
              <a:rPr lang="ru-RU" dirty="0"/>
              <a:t>Федерация занимает самую суровую северо-восточную часть Евразии, поэтому основные особенности её природы связаны с географическим </a:t>
            </a:r>
            <a:r>
              <a:rPr lang="ru-RU" dirty="0" smtClean="0"/>
              <a:t>положением:</a:t>
            </a:r>
          </a:p>
          <a:p>
            <a:r>
              <a:rPr lang="ru-RU" dirty="0" smtClean="0"/>
              <a:t>Около </a:t>
            </a:r>
            <a:r>
              <a:rPr lang="ru-RU" dirty="0"/>
              <a:t>20% территории страны расположено за Северным полярным кругом. </a:t>
            </a:r>
          </a:p>
          <a:p>
            <a:r>
              <a:rPr lang="ru-RU" dirty="0" smtClean="0"/>
              <a:t>Более </a:t>
            </a:r>
            <a:r>
              <a:rPr lang="ru-RU" dirty="0"/>
              <a:t>60% территории покрыто многолетней </a:t>
            </a:r>
            <a:r>
              <a:rPr lang="ru-RU" dirty="0" smtClean="0"/>
              <a:t>мерзлотой</a:t>
            </a:r>
          </a:p>
          <a:p>
            <a:r>
              <a:rPr lang="ru-RU" dirty="0" smtClean="0"/>
              <a:t>Выход в море</a:t>
            </a:r>
          </a:p>
          <a:p>
            <a:r>
              <a:rPr lang="ru-RU" dirty="0" smtClean="0"/>
              <a:t>Ресурсный потенциал</a:t>
            </a:r>
            <a:endParaRPr lang="ru-RU" dirty="0"/>
          </a:p>
        </p:txBody>
      </p:sp>
      <p:pic>
        <p:nvPicPr>
          <p:cNvPr id="4" name="Рисунок 3"/>
          <p:cNvPicPr>
            <a:picLocks noChangeAspect="1"/>
          </p:cNvPicPr>
          <p:nvPr/>
        </p:nvPicPr>
        <p:blipFill rotWithShape="1">
          <a:blip r:embed="rId2"/>
          <a:srcRect l="23702" t="13970" r="25540" b="5835"/>
          <a:stretch/>
        </p:blipFill>
        <p:spPr>
          <a:xfrm rot="1198256">
            <a:off x="10818540" y="148090"/>
            <a:ext cx="1211995" cy="1158884"/>
          </a:xfrm>
          <a:prstGeom prst="ellipse">
            <a:avLst/>
          </a:prstGeom>
        </p:spPr>
      </p:pic>
      <p:pic>
        <p:nvPicPr>
          <p:cNvPr id="2052" name="Picture 4" descr="https://www.credy.kz/app/uploads/2017/02/chek-lis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75" r="19283"/>
          <a:stretch/>
        </p:blipFill>
        <p:spPr bwMode="auto">
          <a:xfrm>
            <a:off x="2687130" y="3163772"/>
            <a:ext cx="2654594" cy="34495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46304" y="1768905"/>
            <a:ext cx="8486660" cy="1200329"/>
          </a:xfrm>
          <a:prstGeom prst="rect">
            <a:avLst/>
          </a:prstGeom>
        </p:spPr>
        <p:txBody>
          <a:bodyPr wrap="square">
            <a:spAutoFit/>
          </a:bodyPr>
          <a:lstStyle/>
          <a:p>
            <a:pPr algn="just"/>
            <a:r>
              <a:rPr lang="ru-RU" dirty="0">
                <a:solidFill>
                  <a:schemeClr val="tx1">
                    <a:lumMod val="75000"/>
                    <a:lumOff val="25000"/>
                  </a:schemeClr>
                </a:solidFill>
              </a:rPr>
              <a:t>Огромные размеры территории и особенности географического положения России определяют специфические черты её природы, образа жизни и хозяйства людей, их разнообразие, характер внешних связей с другими странами</a:t>
            </a:r>
          </a:p>
        </p:txBody>
      </p:sp>
    </p:spTree>
    <p:extLst>
      <p:ext uri="{BB962C8B-B14F-4D97-AF65-F5344CB8AC3E}">
        <p14:creationId xmlns:p14="http://schemas.microsoft.com/office/powerpoint/2010/main" val="477438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Плюсы </a:t>
            </a:r>
            <a:r>
              <a:rPr lang="ru-RU" dirty="0"/>
              <a:t>и минусы географического положения России</a:t>
            </a:r>
          </a:p>
        </p:txBody>
      </p:sp>
      <p:sp>
        <p:nvSpPr>
          <p:cNvPr id="3" name="Объект 2"/>
          <p:cNvSpPr>
            <a:spLocks noGrp="1"/>
          </p:cNvSpPr>
          <p:nvPr>
            <p:ph idx="1"/>
          </p:nvPr>
        </p:nvSpPr>
        <p:spPr>
          <a:xfrm>
            <a:off x="2589212" y="2133600"/>
            <a:ext cx="4057248" cy="3777622"/>
          </a:xfrm>
        </p:spPr>
        <p:txBody>
          <a:bodyPr>
            <a:normAutofit fontScale="92500"/>
          </a:bodyPr>
          <a:lstStyle/>
          <a:p>
            <a:pPr fontAlgn="base"/>
            <a:r>
              <a:rPr lang="ru-RU" dirty="0"/>
              <a:t>огромная площадь территории;</a:t>
            </a:r>
          </a:p>
          <a:p>
            <a:pPr fontAlgn="base"/>
            <a:r>
              <a:rPr lang="ru-RU" dirty="0"/>
              <a:t>разнообразие природных условий и ресурсов;</a:t>
            </a:r>
          </a:p>
          <a:p>
            <a:pPr fontAlgn="base"/>
            <a:r>
              <a:rPr lang="ru-RU" dirty="0"/>
              <a:t>разнообразие форм рельефа;</a:t>
            </a:r>
          </a:p>
          <a:p>
            <a:pPr fontAlgn="base"/>
            <a:r>
              <a:rPr lang="ru-RU" dirty="0"/>
              <a:t>свободный выход в Мировой Океан;</a:t>
            </a:r>
          </a:p>
          <a:p>
            <a:pPr fontAlgn="base"/>
            <a:r>
              <a:rPr lang="ru-RU" dirty="0"/>
              <a:t>богатые лесные ресурсы;</a:t>
            </a:r>
          </a:p>
          <a:p>
            <a:pPr fontAlgn="base"/>
            <a:r>
              <a:rPr lang="ru-RU" dirty="0"/>
              <a:t>большое количество стран-соседей;</a:t>
            </a:r>
          </a:p>
          <a:p>
            <a:pPr fontAlgn="base"/>
            <a:r>
              <a:rPr lang="ru-RU" dirty="0"/>
              <a:t>наличие крупных судоходных рек.</a:t>
            </a:r>
          </a:p>
          <a:p>
            <a:endParaRPr lang="ru-RU" dirty="0"/>
          </a:p>
        </p:txBody>
      </p:sp>
      <p:sp>
        <p:nvSpPr>
          <p:cNvPr id="4" name="Объект 2"/>
          <p:cNvSpPr txBox="1">
            <a:spLocks/>
          </p:cNvSpPr>
          <p:nvPr/>
        </p:nvSpPr>
        <p:spPr>
          <a:xfrm>
            <a:off x="7048768" y="2133600"/>
            <a:ext cx="4633716" cy="3777622"/>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fontAlgn="base"/>
            <a:r>
              <a:rPr lang="ru-RU" dirty="0"/>
              <a:t>огромная по площади территория;</a:t>
            </a:r>
          </a:p>
          <a:p>
            <a:pPr fontAlgn="base"/>
            <a:r>
              <a:rPr lang="ru-RU" dirty="0" smtClean="0"/>
              <a:t>разнообразие </a:t>
            </a:r>
            <a:r>
              <a:rPr lang="ru-RU" dirty="0"/>
              <a:t>природных условий подразумевает </a:t>
            </a:r>
            <a:r>
              <a:rPr lang="ru-RU" dirty="0" smtClean="0"/>
              <a:t>наличие </a:t>
            </a:r>
            <a:r>
              <a:rPr lang="ru-RU" dirty="0"/>
              <a:t>неблагоприятных условий для жизни и хозяйственной </a:t>
            </a:r>
            <a:r>
              <a:rPr lang="ru-RU" dirty="0" smtClean="0"/>
              <a:t>деятельности</a:t>
            </a:r>
          </a:p>
          <a:p>
            <a:pPr fontAlgn="base"/>
            <a:r>
              <a:rPr lang="ru-RU" dirty="0" smtClean="0"/>
              <a:t>большое </a:t>
            </a:r>
            <a:r>
              <a:rPr lang="ru-RU" dirty="0"/>
              <a:t>количество российских морей и рек замерзают на длительный период года, что очень затрудняет судоходство;</a:t>
            </a:r>
          </a:p>
          <a:p>
            <a:pPr fontAlgn="base"/>
            <a:r>
              <a:rPr lang="ru-RU" dirty="0"/>
              <a:t>слишком большая вытянутость территории с запада на восток</a:t>
            </a:r>
            <a:r>
              <a:rPr lang="ru-RU" dirty="0" smtClean="0"/>
              <a:t>.</a:t>
            </a:r>
          </a:p>
          <a:p>
            <a:pPr fontAlgn="base"/>
            <a:r>
              <a:rPr lang="ru-RU" dirty="0" smtClean="0"/>
              <a:t>большая </a:t>
            </a:r>
            <a:r>
              <a:rPr lang="ru-RU" dirty="0"/>
              <a:t>территория требует больших транспортных </a:t>
            </a:r>
            <a:r>
              <a:rPr lang="ru-RU" dirty="0" smtClean="0"/>
              <a:t>расходов</a:t>
            </a:r>
          </a:p>
          <a:p>
            <a:pPr fontAlgn="base"/>
            <a:r>
              <a:rPr lang="ru-RU" dirty="0" smtClean="0"/>
              <a:t>большие </a:t>
            </a:r>
            <a:r>
              <a:rPr lang="ru-RU" dirty="0"/>
              <a:t>государственные границы требуют охраны и содержания</a:t>
            </a:r>
          </a:p>
          <a:p>
            <a:pPr fontAlgn="base"/>
            <a:endParaRPr lang="ru-RU" dirty="0"/>
          </a:p>
          <a:p>
            <a:endParaRPr lang="ru-RU" dirty="0"/>
          </a:p>
        </p:txBody>
      </p:sp>
    </p:spTree>
    <p:extLst>
      <p:ext uri="{BB962C8B-B14F-4D97-AF65-F5344CB8AC3E}">
        <p14:creationId xmlns:p14="http://schemas.microsoft.com/office/powerpoint/2010/main" val="1114759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414790"/>
            <a:ext cx="8911687" cy="1280890"/>
          </a:xfrm>
        </p:spPr>
        <p:txBody>
          <a:bodyPr/>
          <a:lstStyle/>
          <a:p>
            <a:r>
              <a:rPr lang="ru-RU" dirty="0" smtClean="0"/>
              <a:t>Физкультминутка</a:t>
            </a:r>
            <a:endParaRPr lang="ru-RU" dirty="0"/>
          </a:p>
        </p:txBody>
      </p:sp>
      <p:sp>
        <p:nvSpPr>
          <p:cNvPr id="3" name="Объект 2"/>
          <p:cNvSpPr>
            <a:spLocks noGrp="1"/>
          </p:cNvSpPr>
          <p:nvPr>
            <p:ph idx="1"/>
          </p:nvPr>
        </p:nvSpPr>
        <p:spPr>
          <a:xfrm>
            <a:off x="1928200" y="1264555"/>
            <a:ext cx="9055618" cy="3777622"/>
          </a:xfrm>
        </p:spPr>
        <p:txBody>
          <a:bodyPr>
            <a:noAutofit/>
          </a:bodyPr>
          <a:lstStyle/>
          <a:p>
            <a:pPr marL="0" indent="0" algn="just">
              <a:buNone/>
            </a:pPr>
            <a:r>
              <a:rPr lang="ru-RU" b="1" i="1" u="sng" dirty="0" smtClean="0"/>
              <a:t>Упражнения </a:t>
            </a:r>
            <a:r>
              <a:rPr lang="ru-RU" b="1" i="1" u="sng" dirty="0"/>
              <a:t>для улучшения мозгового кровообращения</a:t>
            </a:r>
            <a:r>
              <a:rPr lang="ru-RU" b="1" i="1" dirty="0"/>
              <a:t>.</a:t>
            </a:r>
            <a:endParaRPr lang="ru-RU" b="1" dirty="0"/>
          </a:p>
          <a:p>
            <a:pPr algn="just"/>
            <a:r>
              <a:rPr lang="ru-RU" dirty="0"/>
              <a:t>И. п. — сидя, руки на поясе. 1 — поворот головы направо; 2 — </a:t>
            </a:r>
            <a:r>
              <a:rPr lang="ru-RU" dirty="0" err="1"/>
              <a:t>и.п</a:t>
            </a:r>
            <a:r>
              <a:rPr lang="ru-RU" dirty="0"/>
              <a:t>., 3 — поворот головы налево; 4 — и. п.; 5 — голову наклонить вперед, 6 — и. п. Повторить 4-6 раз. Темп медленный.</a:t>
            </a:r>
          </a:p>
          <a:p>
            <a:pPr marL="0" indent="0" algn="just">
              <a:buNone/>
            </a:pPr>
            <a:r>
              <a:rPr lang="ru-RU" b="1" i="1" u="sng" dirty="0" smtClean="0"/>
              <a:t>Упражнение </a:t>
            </a:r>
            <a:r>
              <a:rPr lang="ru-RU" b="1" i="1" u="sng" dirty="0"/>
              <a:t>для снятия утомления с мышц туловища.</a:t>
            </a:r>
            <a:endParaRPr lang="ru-RU" b="1" dirty="0"/>
          </a:p>
          <a:p>
            <a:pPr algn="just"/>
            <a:r>
              <a:rPr lang="ru-RU" dirty="0"/>
              <a:t>И. п. — стойка, ноги врозь, руки на поясе. 1 — повернуть туловище направо; 2 — повернуть туловище налево. Во время поворота ноги остаются неподвижными. Повторить 4-6 раз. Темп средний</a:t>
            </a:r>
            <a:r>
              <a:rPr lang="ru-RU" dirty="0" smtClean="0"/>
              <a:t>.</a:t>
            </a:r>
          </a:p>
          <a:p>
            <a:pPr marL="0" indent="0" algn="just">
              <a:buNone/>
            </a:pPr>
            <a:r>
              <a:rPr lang="ru-RU" b="1" i="1" u="sng" dirty="0"/>
              <a:t>Упражнение для </a:t>
            </a:r>
            <a:r>
              <a:rPr lang="ru-RU" b="1" i="1" u="sng" dirty="0" smtClean="0"/>
              <a:t>глаз</a:t>
            </a:r>
          </a:p>
          <a:p>
            <a:pPr algn="just"/>
            <a:r>
              <a:rPr lang="ru-RU" dirty="0"/>
              <a:t>Широко открыть глаза. Посмотреть до предела вверх, задержать взгляд на одну секунду. Затем перевести глаза до предела вправо, зафиксировав это положение на секунду. Далее глаза до предела вниз, зафиксировав на секунду, а затем до упора влево, также зафиксировав на секунду. Глаза держать широко открытыми. Выполнить упражнение 10 раз в направлении часовой стрелки и столько же раз — против часовой стрелки.</a:t>
            </a:r>
          </a:p>
          <a:p>
            <a:pPr algn="just"/>
            <a:endParaRPr lang="ru-RU" dirty="0"/>
          </a:p>
        </p:txBody>
      </p:sp>
    </p:spTree>
    <p:extLst>
      <p:ext uri="{BB962C8B-B14F-4D97-AF65-F5344CB8AC3E}">
        <p14:creationId xmlns:p14="http://schemas.microsoft.com/office/powerpoint/2010/main" val="1884581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6327" y="1241366"/>
            <a:ext cx="6540058" cy="4575851"/>
          </a:xfrm>
        </p:spPr>
        <p:txBody>
          <a:bodyPr>
            <a:normAutofit fontScale="90000"/>
          </a:bodyPr>
          <a:lstStyle/>
          <a:p>
            <a:pPr algn="ctr"/>
            <a:r>
              <a:rPr lang="ru-RU" sz="4800" dirty="0" smtClean="0"/>
              <a:t>Работа с электронным приложением к учебнику </a:t>
            </a:r>
            <a:br>
              <a:rPr lang="ru-RU" sz="4800" dirty="0" smtClean="0"/>
            </a:br>
            <a:r>
              <a:rPr lang="ru-RU" sz="4800" dirty="0" smtClean="0"/>
              <a:t>География 8 класс </a:t>
            </a:r>
            <a:br>
              <a:rPr lang="ru-RU" sz="4800" dirty="0" smtClean="0"/>
            </a:br>
            <a:r>
              <a:rPr lang="ru-RU" sz="4800" dirty="0" smtClean="0"/>
              <a:t>УМК «Полярная звезда»</a:t>
            </a:r>
            <a:endParaRPr lang="ru-RU" sz="4800" dirty="0"/>
          </a:p>
        </p:txBody>
      </p:sp>
      <p:pic>
        <p:nvPicPr>
          <p:cNvPr id="1026" name="Picture 2" descr="https://catalog.prosv.ru/images/big/5f65e2f2-01c9-11e4-a3fe-0050569c7d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6670" y="866949"/>
            <a:ext cx="4063733" cy="532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500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2357" y="624110"/>
            <a:ext cx="9732256" cy="1280890"/>
          </a:xfrm>
        </p:spPr>
        <p:txBody>
          <a:bodyPr>
            <a:normAutofit/>
          </a:bodyPr>
          <a:lstStyle/>
          <a:p>
            <a:pPr algn="ctr"/>
            <a:r>
              <a:rPr lang="ru-RU" dirty="0" smtClean="0"/>
              <a:t>Оценка </a:t>
            </a:r>
            <a:r>
              <a:rPr lang="ru-RU" dirty="0"/>
              <a:t>результат </a:t>
            </a:r>
            <a:r>
              <a:rPr lang="ru-RU" dirty="0" smtClean="0"/>
              <a:t/>
            </a:r>
            <a:br>
              <a:rPr lang="ru-RU" dirty="0" smtClean="0"/>
            </a:br>
            <a:r>
              <a:rPr lang="ru-RU" dirty="0" smtClean="0"/>
              <a:t>своей </a:t>
            </a:r>
            <a:r>
              <a:rPr lang="ru-RU" dirty="0"/>
              <a:t>деятельности на уроке</a:t>
            </a:r>
          </a:p>
        </p:txBody>
      </p:sp>
      <p:sp>
        <p:nvSpPr>
          <p:cNvPr id="3" name="Объект 2"/>
          <p:cNvSpPr>
            <a:spLocks noGrp="1"/>
          </p:cNvSpPr>
          <p:nvPr>
            <p:ph idx="1"/>
          </p:nvPr>
        </p:nvSpPr>
        <p:spPr>
          <a:xfrm>
            <a:off x="2589212" y="2133600"/>
            <a:ext cx="8914166" cy="3777622"/>
          </a:xfrm>
        </p:spPr>
        <p:txBody>
          <a:bodyPr>
            <a:normAutofit/>
          </a:bodyPr>
          <a:lstStyle/>
          <a:p>
            <a:r>
              <a:rPr lang="ru-RU" sz="2400" dirty="0"/>
              <a:t>Сегодня я </a:t>
            </a:r>
            <a:r>
              <a:rPr lang="ru-RU" sz="2400" dirty="0" smtClean="0"/>
              <a:t>узнал… </a:t>
            </a:r>
            <a:endParaRPr lang="ru-RU" sz="2400" dirty="0"/>
          </a:p>
          <a:p>
            <a:r>
              <a:rPr lang="ru-RU" sz="2400" dirty="0" smtClean="0"/>
              <a:t>Было </a:t>
            </a:r>
            <a:r>
              <a:rPr lang="ru-RU" sz="2400" dirty="0"/>
              <a:t>интересно…</a:t>
            </a:r>
          </a:p>
          <a:p>
            <a:r>
              <a:rPr lang="ru-RU" sz="2400" dirty="0" smtClean="0"/>
              <a:t>Было </a:t>
            </a:r>
            <a:r>
              <a:rPr lang="ru-RU" sz="2400" dirty="0"/>
              <a:t>трудно…</a:t>
            </a:r>
          </a:p>
          <a:p>
            <a:r>
              <a:rPr lang="ru-RU" sz="2400" dirty="0" smtClean="0"/>
              <a:t>Теперь </a:t>
            </a:r>
            <a:r>
              <a:rPr lang="ru-RU" sz="2400" dirty="0"/>
              <a:t>я могу</a:t>
            </a:r>
            <a:r>
              <a:rPr lang="ru-RU" sz="2400" dirty="0" smtClean="0"/>
              <a:t>…</a:t>
            </a:r>
            <a:endParaRPr lang="ru-RU" sz="2400" dirty="0"/>
          </a:p>
          <a:p>
            <a:r>
              <a:rPr lang="ru-RU" sz="2400" dirty="0" smtClean="0"/>
              <a:t>Я </a:t>
            </a:r>
            <a:r>
              <a:rPr lang="ru-RU" sz="2400" dirty="0"/>
              <a:t>научился (научилась)…</a:t>
            </a:r>
          </a:p>
          <a:p>
            <a:r>
              <a:rPr lang="ru-RU" sz="2400" dirty="0" smtClean="0"/>
              <a:t>Меня </a:t>
            </a:r>
            <a:r>
              <a:rPr lang="ru-RU" sz="2400" dirty="0"/>
              <a:t>удивило</a:t>
            </a:r>
            <a:r>
              <a:rPr lang="ru-RU" sz="2400" dirty="0" smtClean="0"/>
              <a:t>…</a:t>
            </a:r>
            <a:endParaRPr lang="ru-RU" sz="2400" dirty="0"/>
          </a:p>
          <a:p>
            <a:r>
              <a:rPr lang="ru-RU" sz="2400" dirty="0" smtClean="0"/>
              <a:t>Урок </a:t>
            </a:r>
            <a:r>
              <a:rPr lang="ru-RU" sz="2400" dirty="0"/>
              <a:t>дал мне для жизни…</a:t>
            </a:r>
          </a:p>
          <a:p>
            <a:endParaRPr lang="ru-RU" sz="2400" dirty="0"/>
          </a:p>
        </p:txBody>
      </p:sp>
      <p:pic>
        <p:nvPicPr>
          <p:cNvPr id="2052" name="Picture 4" descr="https://images.izi.ua/208148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8588" y="2133600"/>
            <a:ext cx="3842553" cy="3842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881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114580"/>
            <a:ext cx="8911687" cy="1280890"/>
          </a:xfrm>
        </p:spPr>
        <p:txBody>
          <a:bodyPr/>
          <a:lstStyle/>
          <a:p>
            <a:r>
              <a:rPr lang="ru-RU" dirty="0" smtClean="0"/>
              <a:t>Домашнее задание</a:t>
            </a:r>
            <a:endParaRPr lang="ru-RU" dirty="0"/>
          </a:p>
        </p:txBody>
      </p:sp>
      <p:sp>
        <p:nvSpPr>
          <p:cNvPr id="3" name="Объект 2"/>
          <p:cNvSpPr>
            <a:spLocks noGrp="1"/>
          </p:cNvSpPr>
          <p:nvPr>
            <p:ph idx="1"/>
          </p:nvPr>
        </p:nvSpPr>
        <p:spPr>
          <a:xfrm>
            <a:off x="2434978" y="941915"/>
            <a:ext cx="9198834" cy="3777622"/>
          </a:xfrm>
        </p:spPr>
        <p:txBody>
          <a:bodyPr>
            <a:noAutofit/>
          </a:bodyPr>
          <a:lstStyle/>
          <a:p>
            <a:r>
              <a:rPr lang="ru-RU" sz="3200" dirty="0"/>
              <a:t>Составить «Визитную карточку России» в форме  рисунка или коллажа</a:t>
            </a:r>
          </a:p>
          <a:p>
            <a:r>
              <a:rPr lang="ru-RU" sz="3200" dirty="0"/>
              <a:t>Визитная карточка должна отражать</a:t>
            </a:r>
            <a:r>
              <a:rPr lang="ru-RU" sz="3200" dirty="0" smtClean="0"/>
              <a:t>:</a:t>
            </a:r>
          </a:p>
          <a:p>
            <a:endParaRPr lang="ru-RU" sz="3200" dirty="0"/>
          </a:p>
          <a:p>
            <a:endParaRPr lang="ru-RU" sz="3200" dirty="0" smtClean="0"/>
          </a:p>
          <a:p>
            <a:endParaRPr lang="ru-RU" sz="3200" dirty="0"/>
          </a:p>
          <a:p>
            <a:endParaRPr lang="ru-RU" sz="3200" dirty="0"/>
          </a:p>
          <a:p>
            <a:r>
              <a:rPr lang="ru-RU" sz="3200" dirty="0" smtClean="0"/>
              <a:t>§ 1</a:t>
            </a:r>
            <a:endParaRPr lang="ru-RU" sz="2800" dirty="0"/>
          </a:p>
        </p:txBody>
      </p:sp>
      <p:pic>
        <p:nvPicPr>
          <p:cNvPr id="4098" name="Picture 2" descr="https://avatars.mds.yandex.net/get-pdb/1904747/05ec2a8f-8249-488f-88da-d0dcffd11a25/s1200"/>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78" b="96333" l="2750" r="98250"/>
                    </a14:imgEffect>
                  </a14:imgLayer>
                </a14:imgProps>
              </a:ext>
              <a:ext uri="{28A0092B-C50C-407E-A947-70E740481C1C}">
                <a14:useLocalDpi xmlns:a14="http://schemas.microsoft.com/office/drawing/2010/main" val="0"/>
              </a:ext>
            </a:extLst>
          </a:blip>
          <a:srcRect/>
          <a:stretch>
            <a:fillRect/>
          </a:stretch>
        </p:blipFill>
        <p:spPr bwMode="auto">
          <a:xfrm flipH="1">
            <a:off x="6753339" y="2581074"/>
            <a:ext cx="5702567" cy="427692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232752" y="2830726"/>
            <a:ext cx="5104482" cy="1969770"/>
          </a:xfrm>
          <a:prstGeom prst="rect">
            <a:avLst/>
          </a:prstGeom>
        </p:spPr>
        <p:txBody>
          <a:bodyPr wrap="square">
            <a:spAutoFit/>
          </a:bodyPr>
          <a:lstStyle/>
          <a:p>
            <a:pPr marL="742950" lvl="1" indent="-285750">
              <a:buFont typeface="Arial" panose="020B0604020202020204" pitchFamily="34" charset="0"/>
              <a:buChar char="•"/>
            </a:pPr>
            <a:r>
              <a:rPr lang="ru-RU" dirty="0" smtClean="0">
                <a:solidFill>
                  <a:schemeClr val="tx1">
                    <a:lumMod val="75000"/>
                    <a:lumOff val="25000"/>
                  </a:schemeClr>
                </a:solidFill>
              </a:rPr>
              <a:t>личностное </a:t>
            </a:r>
            <a:r>
              <a:rPr lang="ru-RU" dirty="0">
                <a:solidFill>
                  <a:schemeClr val="tx1">
                    <a:lumMod val="75000"/>
                    <a:lumOff val="25000"/>
                  </a:schemeClr>
                </a:solidFill>
              </a:rPr>
              <a:t>отношение ученика к своей стране (Россия для меня – это…)</a:t>
            </a:r>
          </a:p>
          <a:p>
            <a:pPr marL="742950" lvl="1" indent="-285750">
              <a:buFont typeface="Arial" panose="020B0604020202020204" pitchFamily="34" charset="0"/>
              <a:buChar char="•"/>
            </a:pPr>
            <a:r>
              <a:rPr lang="ru-RU" dirty="0" smtClean="0">
                <a:solidFill>
                  <a:schemeClr val="tx1">
                    <a:lumMod val="75000"/>
                    <a:lumOff val="25000"/>
                  </a:schemeClr>
                </a:solidFill>
              </a:rPr>
              <a:t>характеристику </a:t>
            </a:r>
            <a:r>
              <a:rPr lang="ru-RU" dirty="0">
                <a:solidFill>
                  <a:schemeClr val="tx1">
                    <a:lumMod val="75000"/>
                    <a:lumOff val="25000"/>
                  </a:schemeClr>
                </a:solidFill>
              </a:rPr>
              <a:t>особенностей и уникальности географического положения России</a:t>
            </a:r>
          </a:p>
          <a:p>
            <a:pPr lvl="1"/>
            <a:endParaRPr lang="ru-RU" sz="1400" dirty="0"/>
          </a:p>
        </p:txBody>
      </p:sp>
    </p:spTree>
    <p:extLst>
      <p:ext uri="{BB962C8B-B14F-4D97-AF65-F5344CB8AC3E}">
        <p14:creationId xmlns:p14="http://schemas.microsoft.com/office/powerpoint/2010/main" val="89720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76483" y="709511"/>
            <a:ext cx="7976950" cy="3777622"/>
          </a:xfrm>
        </p:spPr>
        <p:txBody>
          <a:bodyPr>
            <a:noAutofit/>
          </a:bodyPr>
          <a:lstStyle/>
          <a:p>
            <a:pPr algn="just"/>
            <a:r>
              <a:rPr lang="ru-RU" sz="3200" dirty="0" smtClean="0"/>
              <a:t>Зачем изучать </a:t>
            </a:r>
            <a:r>
              <a:rPr lang="ru-RU" sz="3200" dirty="0"/>
              <a:t>географию России</a:t>
            </a:r>
            <a:r>
              <a:rPr lang="ru-RU" sz="3200" dirty="0" smtClean="0"/>
              <a:t>?</a:t>
            </a:r>
          </a:p>
          <a:p>
            <a:pPr marL="0" indent="0" algn="just">
              <a:buNone/>
            </a:pPr>
            <a:endParaRPr lang="ru-RU" sz="3200" dirty="0"/>
          </a:p>
          <a:p>
            <a:pPr algn="just"/>
            <a:r>
              <a:rPr lang="ru-RU" sz="3200" dirty="0" smtClean="0"/>
              <a:t>Какие </a:t>
            </a:r>
            <a:r>
              <a:rPr lang="ru-RU" sz="3200" dirty="0"/>
              <a:t>источники географических знаний </a:t>
            </a:r>
            <a:r>
              <a:rPr lang="ru-RU" sz="3200" dirty="0" smtClean="0"/>
              <a:t>мы </a:t>
            </a:r>
            <a:r>
              <a:rPr lang="ru-RU" sz="3200" dirty="0"/>
              <a:t>будем использовать в курсе географии России?     </a:t>
            </a:r>
            <a:endParaRPr lang="ru-RU" sz="3200" dirty="0" smtClean="0"/>
          </a:p>
          <a:p>
            <a:pPr marL="0" indent="0" algn="just">
              <a:buNone/>
            </a:pPr>
            <a:r>
              <a:rPr lang="ru-RU" sz="3200" dirty="0" smtClean="0"/>
              <a:t>     </a:t>
            </a:r>
            <a:endParaRPr lang="ru-RU" sz="3200" dirty="0"/>
          </a:p>
          <a:p>
            <a:pPr algn="just"/>
            <a:r>
              <a:rPr lang="ru-RU" sz="3200" dirty="0" smtClean="0"/>
              <a:t>Людям</a:t>
            </a:r>
            <a:r>
              <a:rPr lang="ru-RU" sz="3200" dirty="0"/>
              <a:t>, каких профессий необходимы сведения, имеющиеся на картах?   </a:t>
            </a:r>
          </a:p>
          <a:p>
            <a:pPr marL="0" indent="0" algn="just">
              <a:buNone/>
            </a:pPr>
            <a:endParaRPr lang="ru-RU" sz="3200" dirty="0"/>
          </a:p>
        </p:txBody>
      </p:sp>
      <p:pic>
        <p:nvPicPr>
          <p:cNvPr id="1026" name="Picture 2" descr="https://a.d-cd.net/a069488s-960.jpg"/>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1563" r="100000">
                        <a14:foregroundMark x1="30208" y1="76139" x2="38281" y2="71275"/>
                      </a14:backgroundRemoval>
                    </a14:imgEffect>
                  </a14:imgLayer>
                </a14:imgProps>
              </a:ext>
              <a:ext uri="{28A0092B-C50C-407E-A947-70E740481C1C}">
                <a14:useLocalDpi xmlns:a14="http://schemas.microsoft.com/office/drawing/2010/main" val="0"/>
              </a:ext>
            </a:extLst>
          </a:blip>
          <a:srcRect/>
          <a:stretch>
            <a:fillRect/>
          </a:stretch>
        </p:blipFill>
        <p:spPr bwMode="auto">
          <a:xfrm>
            <a:off x="8582139" y="2598322"/>
            <a:ext cx="4187700" cy="4259678"/>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rotWithShape="1">
          <a:blip r:embed="rId4"/>
          <a:srcRect l="23702" t="13970" r="25540" b="5835"/>
          <a:stretch/>
        </p:blipFill>
        <p:spPr>
          <a:xfrm rot="1198256">
            <a:off x="10818540" y="148090"/>
            <a:ext cx="1211995" cy="1158884"/>
          </a:xfrm>
          <a:prstGeom prst="ellipse">
            <a:avLst/>
          </a:prstGeom>
        </p:spPr>
      </p:pic>
    </p:spTree>
    <p:extLst>
      <p:ext uri="{BB962C8B-B14F-4D97-AF65-F5344CB8AC3E}">
        <p14:creationId xmlns:p14="http://schemas.microsoft.com/office/powerpoint/2010/main" val="3114677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Знакомство с новым материалом</a:t>
            </a:r>
            <a:endParaRPr lang="ru-RU" b="1" dirty="0"/>
          </a:p>
        </p:txBody>
      </p:sp>
      <p:sp>
        <p:nvSpPr>
          <p:cNvPr id="3" name="Объект 2"/>
          <p:cNvSpPr>
            <a:spLocks noGrp="1"/>
          </p:cNvSpPr>
          <p:nvPr>
            <p:ph idx="1"/>
          </p:nvPr>
        </p:nvSpPr>
        <p:spPr>
          <a:xfrm>
            <a:off x="1895149" y="2508637"/>
            <a:ext cx="5981911" cy="3777622"/>
          </a:xfrm>
        </p:spPr>
        <p:txBody>
          <a:bodyPr>
            <a:normAutofit fontScale="85000" lnSpcReduction="10000"/>
          </a:bodyPr>
          <a:lstStyle/>
          <a:p>
            <a:r>
              <a:rPr lang="ru-RU" sz="4000" dirty="0" smtClean="0"/>
              <a:t>учебник, § 1</a:t>
            </a:r>
          </a:p>
          <a:p>
            <a:r>
              <a:rPr lang="ru-RU" sz="4000" dirty="0" smtClean="0"/>
              <a:t>Приложение в учебнике,</a:t>
            </a:r>
            <a:r>
              <a:rPr lang="ru-RU" sz="4000" dirty="0"/>
              <a:t> </a:t>
            </a:r>
            <a:r>
              <a:rPr lang="ru-RU" sz="4000" dirty="0" smtClean="0"/>
              <a:t>стр. 246—247</a:t>
            </a:r>
          </a:p>
          <a:p>
            <a:r>
              <a:rPr lang="ru-RU" sz="4000" dirty="0" smtClean="0"/>
              <a:t>Карта России</a:t>
            </a:r>
          </a:p>
          <a:p>
            <a:r>
              <a:rPr lang="ru-RU" sz="4000" dirty="0" smtClean="0"/>
              <a:t>Электронное приложение к учебнику</a:t>
            </a:r>
            <a:endParaRPr lang="ru-RU" sz="4000" dirty="0"/>
          </a:p>
        </p:txBody>
      </p:sp>
      <p:pic>
        <p:nvPicPr>
          <p:cNvPr id="2050" name="Picture 2" descr="https://avatars.mds.yandex.net/get-pdb/1906262/5c2af9d7-65bd-4e64-85f2-a7476235b5b7/s1200?webp=fal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3120" y="2368627"/>
            <a:ext cx="4646756" cy="406591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51930" y="1392113"/>
            <a:ext cx="10129696" cy="769441"/>
          </a:xfrm>
          <a:prstGeom prst="rect">
            <a:avLst/>
          </a:prstGeom>
        </p:spPr>
        <p:txBody>
          <a:bodyPr wrap="none">
            <a:spAutoFit/>
          </a:bodyPr>
          <a:lstStyle/>
          <a:p>
            <a:r>
              <a:rPr lang="ru-RU" sz="4400" dirty="0">
                <a:solidFill>
                  <a:schemeClr val="tx1">
                    <a:lumMod val="75000"/>
                    <a:lumOff val="25000"/>
                  </a:schemeClr>
                </a:solidFill>
              </a:rPr>
              <a:t>источники географических знаний</a:t>
            </a:r>
          </a:p>
        </p:txBody>
      </p:sp>
      <p:sp>
        <p:nvSpPr>
          <p:cNvPr id="6" name="Управляющая кнопка: далее 5">
            <a:hlinkClick r:id="rId3" action="ppaction://hlinkfile" highlightClick="1"/>
          </p:cNvPr>
          <p:cNvSpPr/>
          <p:nvPr/>
        </p:nvSpPr>
        <p:spPr>
          <a:xfrm>
            <a:off x="11405460" y="6158429"/>
            <a:ext cx="374574" cy="44067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537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5538" y="456103"/>
            <a:ext cx="8913025" cy="1280890"/>
          </a:xfrm>
        </p:spPr>
        <p:txBody>
          <a:bodyPr/>
          <a:lstStyle/>
          <a:p>
            <a:r>
              <a:rPr lang="ru-RU" b="1" dirty="0"/>
              <a:t>План характеристики географического положения страны</a:t>
            </a:r>
            <a:endParaRPr lang="ru-RU" dirty="0"/>
          </a:p>
        </p:txBody>
      </p:sp>
      <p:sp>
        <p:nvSpPr>
          <p:cNvPr id="3" name="Объект 2"/>
          <p:cNvSpPr>
            <a:spLocks noGrp="1"/>
          </p:cNvSpPr>
          <p:nvPr>
            <p:ph idx="1"/>
          </p:nvPr>
        </p:nvSpPr>
        <p:spPr>
          <a:xfrm>
            <a:off x="1905538" y="1736993"/>
            <a:ext cx="9532593" cy="3600000"/>
          </a:xfrm>
        </p:spPr>
        <p:txBody>
          <a:bodyPr>
            <a:noAutofit/>
          </a:bodyPr>
          <a:lstStyle/>
          <a:p>
            <a:r>
              <a:rPr lang="ru-RU" sz="2400" dirty="0" smtClean="0"/>
              <a:t>1</a:t>
            </a:r>
            <a:r>
              <a:rPr lang="ru-RU" sz="2400" dirty="0"/>
              <a:t>. Положение страны по отношению к экватору и нулевому меридиану.</a:t>
            </a:r>
          </a:p>
          <a:p>
            <a:r>
              <a:rPr lang="ru-RU" sz="2400" dirty="0"/>
              <a:t>2. Крайние точки и их координаты.</a:t>
            </a:r>
          </a:p>
          <a:p>
            <a:r>
              <a:rPr lang="ru-RU" sz="2400" dirty="0"/>
              <a:t>3. Размеры территории.</a:t>
            </a:r>
          </a:p>
          <a:p>
            <a:r>
              <a:rPr lang="ru-RU" sz="2400" dirty="0"/>
              <a:t>4. Положение в климатических поясах и природных зонах.</a:t>
            </a:r>
          </a:p>
          <a:p>
            <a:r>
              <a:rPr lang="ru-RU" sz="2400" dirty="0"/>
              <a:t>5. Моря и океаны, омывающие страну</a:t>
            </a:r>
          </a:p>
          <a:p>
            <a:r>
              <a:rPr lang="ru-RU" sz="2400" dirty="0"/>
              <a:t>6. Государства – соседи России.</a:t>
            </a:r>
          </a:p>
          <a:p>
            <a:r>
              <a:rPr lang="ru-RU" sz="2400" dirty="0"/>
              <a:t>7. Оценка географического положения для жизни и хозяйственной деятельности людей</a:t>
            </a:r>
            <a:r>
              <a:rPr lang="ru-RU" sz="2400" dirty="0" smtClean="0"/>
              <a:t>.</a:t>
            </a:r>
          </a:p>
          <a:p>
            <a:endParaRPr lang="ru-RU" sz="2400" dirty="0"/>
          </a:p>
          <a:p>
            <a:pPr marL="0" indent="0">
              <a:buNone/>
            </a:pPr>
            <a:endParaRPr lang="ru-RU" sz="2400" dirty="0"/>
          </a:p>
        </p:txBody>
      </p:sp>
      <p:pic>
        <p:nvPicPr>
          <p:cNvPr id="4" name="Рисунок 3"/>
          <p:cNvPicPr>
            <a:picLocks noChangeAspect="1"/>
          </p:cNvPicPr>
          <p:nvPr/>
        </p:nvPicPr>
        <p:blipFill rotWithShape="1">
          <a:blip r:embed="rId2"/>
          <a:srcRect l="23702" t="13970" r="25540" b="5835"/>
          <a:stretch/>
        </p:blipFill>
        <p:spPr>
          <a:xfrm rot="1198256">
            <a:off x="10818540" y="148090"/>
            <a:ext cx="1211995" cy="1158884"/>
          </a:xfrm>
          <a:prstGeom prst="ellipse">
            <a:avLst/>
          </a:prstGeom>
        </p:spPr>
      </p:pic>
      <p:pic>
        <p:nvPicPr>
          <p:cNvPr id="9218" name="Picture 2" descr="https://www.elite123.co.uk/wp-content/uploads/2019/07/shutterstock_1100363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7596188"/>
            <a:ext cx="433213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www.elite123.co.uk/wp-content/uploads/2019/07/shutterstock_110036339.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73" b="100000" l="0" r="100000"/>
                    </a14:imgEffect>
                  </a14:imgLayer>
                </a14:imgProps>
              </a:ext>
              <a:ext uri="{28A0092B-C50C-407E-A947-70E740481C1C}">
                <a14:useLocalDpi xmlns:a14="http://schemas.microsoft.com/office/drawing/2010/main" val="0"/>
              </a:ext>
            </a:extLst>
          </a:blip>
          <a:srcRect/>
          <a:stretch>
            <a:fillRect/>
          </a:stretch>
        </p:blipFill>
        <p:spPr bwMode="auto">
          <a:xfrm>
            <a:off x="9716878" y="4725527"/>
            <a:ext cx="2343204" cy="194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018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1. Положение страны по отношению к экватору и нулевому меридиану.</a:t>
            </a:r>
            <a:r>
              <a:rPr lang="ru-RU" dirty="0"/>
              <a:t/>
            </a:r>
            <a:br>
              <a:rPr lang="ru-RU" dirty="0"/>
            </a:br>
            <a:endParaRPr lang="ru-RU" dirty="0"/>
          </a:p>
        </p:txBody>
      </p:sp>
      <p:sp>
        <p:nvSpPr>
          <p:cNvPr id="3" name="Объект 2"/>
          <p:cNvSpPr>
            <a:spLocks noGrp="1"/>
          </p:cNvSpPr>
          <p:nvPr>
            <p:ph idx="1"/>
          </p:nvPr>
        </p:nvSpPr>
        <p:spPr/>
        <p:txBody>
          <a:bodyPr>
            <a:noAutofit/>
          </a:bodyPr>
          <a:lstStyle/>
          <a:p>
            <a:pPr algn="just"/>
            <a:r>
              <a:rPr lang="ru-RU" sz="2400" dirty="0" smtClean="0"/>
              <a:t>Большая </a:t>
            </a:r>
            <a:r>
              <a:rPr lang="ru-RU" sz="2400" dirty="0"/>
              <a:t>часть </a:t>
            </a:r>
            <a:r>
              <a:rPr lang="ru-RU" sz="2400" dirty="0" smtClean="0"/>
              <a:t>России расположена </a:t>
            </a:r>
            <a:r>
              <a:rPr lang="ru-RU" sz="2400" dirty="0"/>
              <a:t>в восточном полушарии, а её крайний восток – это крайняя восточная точка м. </a:t>
            </a:r>
            <a:r>
              <a:rPr lang="ru-RU" sz="2400" dirty="0" smtClean="0"/>
              <a:t>Дежнева</a:t>
            </a:r>
            <a:r>
              <a:rPr lang="ru-RU" sz="2400" dirty="0"/>
              <a:t> – </a:t>
            </a:r>
            <a:r>
              <a:rPr lang="ru-RU" sz="2400" dirty="0" smtClean="0"/>
              <a:t>находится </a:t>
            </a:r>
            <a:r>
              <a:rPr lang="ru-RU" sz="2400" dirty="0"/>
              <a:t>в западном полушарии. </a:t>
            </a:r>
            <a:endParaRPr lang="ru-RU" sz="2400" dirty="0" smtClean="0"/>
          </a:p>
          <a:p>
            <a:pPr algn="just"/>
            <a:r>
              <a:rPr lang="ru-RU" sz="2400" dirty="0" smtClean="0"/>
              <a:t>Относительно </a:t>
            </a:r>
            <a:r>
              <a:rPr lang="ru-RU" sz="2400" dirty="0"/>
              <a:t>экватора Россия полностью лежит в северном полушарии</a:t>
            </a:r>
            <a:r>
              <a:rPr lang="ru-RU" sz="2400" dirty="0" smtClean="0"/>
              <a:t>.</a:t>
            </a:r>
          </a:p>
          <a:p>
            <a:pPr marL="0" indent="0" algn="just">
              <a:buNone/>
            </a:pPr>
            <a:r>
              <a:rPr lang="ru-RU" sz="2400" dirty="0"/>
              <a:t/>
            </a:r>
            <a:br>
              <a:rPr lang="ru-RU" sz="2400" dirty="0"/>
            </a:br>
            <a:endParaRPr lang="ru-RU" sz="2400" dirty="0"/>
          </a:p>
        </p:txBody>
      </p:sp>
      <p:pic>
        <p:nvPicPr>
          <p:cNvPr id="4" name="Рисунок 3"/>
          <p:cNvPicPr>
            <a:picLocks noChangeAspect="1"/>
          </p:cNvPicPr>
          <p:nvPr/>
        </p:nvPicPr>
        <p:blipFill rotWithShape="1">
          <a:blip r:embed="rId2"/>
          <a:srcRect l="23702" t="13970" r="25540" b="5835"/>
          <a:stretch/>
        </p:blipFill>
        <p:spPr>
          <a:xfrm rot="1198256">
            <a:off x="10818540" y="148090"/>
            <a:ext cx="1211995" cy="1158884"/>
          </a:xfrm>
          <a:prstGeom prst="ellipse">
            <a:avLst/>
          </a:prstGeom>
        </p:spPr>
      </p:pic>
    </p:spTree>
    <p:extLst>
      <p:ext uri="{BB962C8B-B14F-4D97-AF65-F5344CB8AC3E}">
        <p14:creationId xmlns:p14="http://schemas.microsoft.com/office/powerpoint/2010/main" val="126454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t>2. Крайние точки и их координаты</a:t>
            </a:r>
          </a:p>
        </p:txBody>
      </p:sp>
      <p:sp>
        <p:nvSpPr>
          <p:cNvPr id="3" name="Объект 2"/>
          <p:cNvSpPr>
            <a:spLocks noGrp="1"/>
          </p:cNvSpPr>
          <p:nvPr>
            <p:ph idx="1"/>
          </p:nvPr>
        </p:nvSpPr>
        <p:spPr>
          <a:xfrm>
            <a:off x="3594749" y="1479105"/>
            <a:ext cx="7909863" cy="3777622"/>
          </a:xfrm>
        </p:spPr>
        <p:txBody>
          <a:bodyPr>
            <a:noAutofit/>
          </a:bodyPr>
          <a:lstStyle/>
          <a:p>
            <a:r>
              <a:rPr lang="ru-RU" dirty="0"/>
              <a:t>Россия имеет как материковые, так и островные крайние точки. </a:t>
            </a:r>
            <a:endParaRPr lang="ru-RU" dirty="0" smtClean="0"/>
          </a:p>
          <a:p>
            <a:pPr marL="0" indent="0">
              <a:buNone/>
            </a:pPr>
            <a:r>
              <a:rPr lang="ru-RU" b="1" dirty="0" smtClean="0"/>
              <a:t>К </a:t>
            </a:r>
            <a:r>
              <a:rPr lang="ru-RU" b="1" dirty="0"/>
              <a:t>материковым крайним точкам относятся: </a:t>
            </a:r>
            <a:endParaRPr lang="ru-RU" b="1" dirty="0" smtClean="0"/>
          </a:p>
          <a:p>
            <a:r>
              <a:rPr lang="ru-RU" dirty="0" smtClean="0"/>
              <a:t>на </a:t>
            </a:r>
            <a:r>
              <a:rPr lang="ru-RU" dirty="0"/>
              <a:t>севере – м. Челюскин; </a:t>
            </a:r>
            <a:endParaRPr lang="ru-RU" dirty="0" smtClean="0"/>
          </a:p>
          <a:p>
            <a:r>
              <a:rPr lang="ru-RU" dirty="0" smtClean="0"/>
              <a:t>на </a:t>
            </a:r>
            <a:r>
              <a:rPr lang="ru-RU" dirty="0"/>
              <a:t>юге – гора </a:t>
            </a:r>
            <a:r>
              <a:rPr lang="ru-RU" dirty="0" err="1"/>
              <a:t>Базардюзю</a:t>
            </a:r>
            <a:r>
              <a:rPr lang="ru-RU" dirty="0"/>
              <a:t> на территории Дагестана; </a:t>
            </a:r>
            <a:endParaRPr lang="ru-RU" dirty="0" smtClean="0"/>
          </a:p>
          <a:p>
            <a:r>
              <a:rPr lang="ru-RU" dirty="0" smtClean="0"/>
              <a:t>западная </a:t>
            </a:r>
            <a:r>
              <a:rPr lang="ru-RU" dirty="0"/>
              <a:t>точка – Песчаная коса вблизи Калининграда; </a:t>
            </a:r>
            <a:endParaRPr lang="ru-RU" dirty="0" smtClean="0"/>
          </a:p>
          <a:p>
            <a:r>
              <a:rPr lang="ru-RU" dirty="0" smtClean="0"/>
              <a:t>восточная </a:t>
            </a:r>
            <a:r>
              <a:rPr lang="ru-RU" dirty="0"/>
              <a:t>крайняя точка – м. </a:t>
            </a:r>
            <a:r>
              <a:rPr lang="ru-RU" dirty="0" smtClean="0"/>
              <a:t>Дежнева.</a:t>
            </a:r>
          </a:p>
          <a:p>
            <a:pPr marL="0" indent="0">
              <a:buNone/>
            </a:pPr>
            <a:r>
              <a:rPr lang="ru-RU" b="1" dirty="0" smtClean="0"/>
              <a:t>Островных </a:t>
            </a:r>
            <a:r>
              <a:rPr lang="ru-RU" b="1" dirty="0"/>
              <a:t>крайних точек две </a:t>
            </a:r>
          </a:p>
          <a:p>
            <a:r>
              <a:rPr lang="ru-RU" dirty="0" smtClean="0"/>
              <a:t>северная </a:t>
            </a:r>
            <a:r>
              <a:rPr lang="ru-RU" dirty="0"/>
              <a:t>островная точка – м. Флигели на острове Рудольфа в Баренцевом море </a:t>
            </a:r>
            <a:endParaRPr lang="ru-RU" dirty="0" smtClean="0"/>
          </a:p>
          <a:p>
            <a:r>
              <a:rPr lang="ru-RU" dirty="0" smtClean="0"/>
              <a:t>восточная </a:t>
            </a:r>
            <a:r>
              <a:rPr lang="ru-RU" dirty="0"/>
              <a:t>крайняя точка находится на острове </a:t>
            </a:r>
            <a:r>
              <a:rPr lang="ru-RU" dirty="0" err="1"/>
              <a:t>Ратманова</a:t>
            </a:r>
            <a:r>
              <a:rPr lang="ru-RU" dirty="0"/>
              <a:t> в Беринговом море. </a:t>
            </a:r>
            <a:endParaRPr lang="ru-RU" dirty="0" smtClean="0"/>
          </a:p>
          <a:p>
            <a:pPr marL="0" indent="0">
              <a:buNone/>
            </a:pPr>
            <a:r>
              <a:rPr lang="ru-RU" b="1" dirty="0" smtClean="0"/>
              <a:t>Обе </a:t>
            </a:r>
            <a:r>
              <a:rPr lang="ru-RU" b="1" dirty="0"/>
              <a:t>крайние восточные точки имеют западную </a:t>
            </a:r>
            <a:r>
              <a:rPr lang="ru-RU" b="1" dirty="0" smtClean="0"/>
              <a:t>долготу</a:t>
            </a:r>
            <a:r>
              <a:rPr lang="ru-RU" dirty="0"/>
              <a:t/>
            </a:r>
            <a:br>
              <a:rPr lang="ru-RU" dirty="0"/>
            </a:br>
            <a:endParaRPr lang="ru-RU" dirty="0"/>
          </a:p>
        </p:txBody>
      </p:sp>
      <p:pic>
        <p:nvPicPr>
          <p:cNvPr id="4" name="Рисунок 3"/>
          <p:cNvPicPr>
            <a:picLocks noChangeAspect="1"/>
          </p:cNvPicPr>
          <p:nvPr/>
        </p:nvPicPr>
        <p:blipFill rotWithShape="1">
          <a:blip r:embed="rId2"/>
          <a:srcRect l="23702" t="13970" r="25540" b="5835"/>
          <a:stretch/>
        </p:blipFill>
        <p:spPr>
          <a:xfrm rot="1198256">
            <a:off x="10818540" y="148090"/>
            <a:ext cx="1211995" cy="1158884"/>
          </a:xfrm>
          <a:prstGeom prst="ellipse">
            <a:avLst/>
          </a:prstGeom>
        </p:spPr>
      </p:pic>
      <p:pic>
        <p:nvPicPr>
          <p:cNvPr id="7170" name="Picture 2" descr="https://www.securevault.com/wp-content/uploads/2015/03/shutterstock_109920452.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197" l="200" r="99400">
                        <a14:foregroundMark x1="43900" y1="10542" x2="37900" y2="18273"/>
                        <a14:foregroundMark x1="29800" y1="6827" x2="53400" y2="10040"/>
                        <a14:foregroundMark x1="58000" y1="81827" x2="74800" y2="57129"/>
                        <a14:foregroundMark x1="78900" y1="79116" x2="80300" y2="65863"/>
                        <a14:foregroundMark x1="61600" y1="81325" x2="61600" y2="81325"/>
                        <a14:foregroundMark x1="57100" y1="74096" x2="62500" y2="51205"/>
                        <a14:foregroundMark x1="50200" y1="66265" x2="50200" y2="66265"/>
                        <a14:foregroundMark x1="54300" y1="64960" x2="55700" y2="75904"/>
                        <a14:foregroundMark x1="72100" y1="82731" x2="74400" y2="61245"/>
                        <a14:foregroundMark x1="83900" y1="66767" x2="77100" y2="60843"/>
                      </a14:backgroundRemoval>
                    </a14:imgEffect>
                  </a14:imgLayer>
                </a14:imgProps>
              </a:ext>
              <a:ext uri="{28A0092B-C50C-407E-A947-70E740481C1C}">
                <a14:useLocalDpi xmlns:a14="http://schemas.microsoft.com/office/drawing/2010/main" val="0"/>
              </a:ext>
            </a:extLst>
          </a:blip>
          <a:srcRect/>
          <a:stretch>
            <a:fillRect/>
          </a:stretch>
        </p:blipFill>
        <p:spPr bwMode="auto">
          <a:xfrm>
            <a:off x="881350" y="3812185"/>
            <a:ext cx="2900686" cy="2889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903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t>3. Размеры территории</a:t>
            </a:r>
          </a:p>
        </p:txBody>
      </p:sp>
      <p:sp>
        <p:nvSpPr>
          <p:cNvPr id="3" name="Объект 2"/>
          <p:cNvSpPr>
            <a:spLocks noGrp="1"/>
          </p:cNvSpPr>
          <p:nvPr>
            <p:ph idx="1"/>
          </p:nvPr>
        </p:nvSpPr>
        <p:spPr>
          <a:xfrm>
            <a:off x="922707" y="1264555"/>
            <a:ext cx="11129745" cy="3777622"/>
          </a:xfrm>
        </p:spPr>
        <p:txBody>
          <a:bodyPr/>
          <a:lstStyle/>
          <a:p>
            <a:pPr algn="just"/>
            <a:r>
              <a:rPr lang="ru-RU" dirty="0"/>
              <a:t>Россия – это самое большое по площади государство планеты. </a:t>
            </a:r>
          </a:p>
          <a:p>
            <a:pPr marL="0" indent="0" algn="just">
              <a:buNone/>
            </a:pPr>
            <a:r>
              <a:rPr lang="ru-RU" sz="3200" b="1" dirty="0" smtClean="0"/>
              <a:t>   Площадь </a:t>
            </a:r>
            <a:r>
              <a:rPr lang="ru-RU" sz="3200" b="1" dirty="0"/>
              <a:t>17,1 млн. кв. </a:t>
            </a:r>
            <a:r>
              <a:rPr lang="ru-RU" sz="3200" b="1" dirty="0" smtClean="0"/>
              <a:t>км</a:t>
            </a:r>
          </a:p>
          <a:p>
            <a:pPr algn="just"/>
            <a:r>
              <a:rPr lang="ru-RU" dirty="0" smtClean="0"/>
              <a:t>Россия </a:t>
            </a:r>
            <a:r>
              <a:rPr lang="ru-RU" dirty="0"/>
              <a:t>имеет большую протяженность как с севера на юг – более 4-х тыс. км, так и с запада на восток – около 10 тыс. км</a:t>
            </a:r>
            <a:r>
              <a:rPr lang="ru-RU" dirty="0" smtClean="0"/>
              <a:t>.</a:t>
            </a:r>
          </a:p>
          <a:p>
            <a:pPr marL="0" indent="0" algn="just">
              <a:buNone/>
            </a:pPr>
            <a:r>
              <a:rPr lang="ru-RU" dirty="0"/>
              <a:t/>
            </a:r>
            <a:br>
              <a:rPr lang="ru-RU" dirty="0"/>
            </a:br>
            <a:endParaRPr lang="ru-RU" dirty="0"/>
          </a:p>
        </p:txBody>
      </p:sp>
      <p:pic>
        <p:nvPicPr>
          <p:cNvPr id="4" name="Рисунок 3"/>
          <p:cNvPicPr>
            <a:picLocks noChangeAspect="1"/>
          </p:cNvPicPr>
          <p:nvPr/>
        </p:nvPicPr>
        <p:blipFill rotWithShape="1">
          <a:blip r:embed="rId2"/>
          <a:srcRect l="23702" t="13970" r="25540" b="5835"/>
          <a:stretch/>
        </p:blipFill>
        <p:spPr>
          <a:xfrm rot="1198256">
            <a:off x="10818540" y="148090"/>
            <a:ext cx="1211995" cy="1158884"/>
          </a:xfrm>
          <a:prstGeom prst="ellipse">
            <a:avLst/>
          </a:prstGeom>
        </p:spPr>
      </p:pic>
      <p:pic>
        <p:nvPicPr>
          <p:cNvPr id="6146" name="Picture 2" descr="https://cf.ppt-online.org/files1/slide/q/Qp92O7clwPLt845GIJdoqBzNkCKbEyYHxTifMR/slide-25.jpg"/>
          <p:cNvPicPr>
            <a:picLocks noChangeAspect="1" noChangeArrowheads="1"/>
          </p:cNvPicPr>
          <p:nvPr/>
        </p:nvPicPr>
        <p:blipFill rotWithShape="1">
          <a:blip r:embed="rId3">
            <a:extLst>
              <a:ext uri="{28A0092B-C50C-407E-A947-70E740481C1C}">
                <a14:useLocalDpi xmlns:a14="http://schemas.microsoft.com/office/drawing/2010/main" val="0"/>
              </a:ext>
            </a:extLst>
          </a:blip>
          <a:srcRect t="23184" b="4059"/>
          <a:stretch/>
        </p:blipFill>
        <p:spPr bwMode="auto">
          <a:xfrm>
            <a:off x="5453349" y="3082695"/>
            <a:ext cx="6599104" cy="360764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thumbs.dreamstime.com/b/%D1%83%D1%81%D0%B0%D0%B6%D0%B8%D0%B2%D0%B0%D0%BD%D0%B8%D0%B5-%D0%B8-%D1%87%D1%82%D0%B5%D0%BD%D0%B8%D0%B5-%D1%87%D0%B5-%D0%BE%D0%B2%D0%B5%D0%BA%D0%B0-d-%D0%BA%D1%80%D0%B0%D1%81%D0%BD%D0%B0%D1%8F-%D0%BA%D0%BD%D0%B8%D0%B3%D0%B0-%D0%BD%D0%B0-%D0%B3%D0%BE-%D1%83%D0%B1%D0%BE%D0%BC-%D0%B3-%D0%BE%D0%B1%D1%83%D1%81%D0%B5-%D0%BD%D0%B0-%D0%B1%D0%B5-342783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421174" y="2890046"/>
            <a:ext cx="3734719" cy="373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226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t>4. Положение в климатических поясах и природных зонах</a:t>
            </a:r>
          </a:p>
        </p:txBody>
      </p:sp>
      <p:sp>
        <p:nvSpPr>
          <p:cNvPr id="3" name="Объект 2"/>
          <p:cNvSpPr>
            <a:spLocks noGrp="1"/>
          </p:cNvSpPr>
          <p:nvPr>
            <p:ph idx="1"/>
          </p:nvPr>
        </p:nvSpPr>
        <p:spPr>
          <a:xfrm>
            <a:off x="7875033" y="2074844"/>
            <a:ext cx="3813863" cy="4068896"/>
          </a:xfrm>
        </p:spPr>
        <p:txBody>
          <a:bodyPr>
            <a:normAutofit/>
          </a:bodyPr>
          <a:lstStyle/>
          <a:p>
            <a:pPr marL="0" indent="0">
              <a:buNone/>
            </a:pPr>
            <a:r>
              <a:rPr lang="ru-RU" b="1" dirty="0" smtClean="0"/>
              <a:t>Природные зоны:</a:t>
            </a:r>
          </a:p>
          <a:p>
            <a:r>
              <a:rPr lang="ru-RU" dirty="0"/>
              <a:t>Арктическая пустыня</a:t>
            </a:r>
          </a:p>
          <a:p>
            <a:r>
              <a:rPr lang="ru-RU" dirty="0"/>
              <a:t>Тундра</a:t>
            </a:r>
          </a:p>
          <a:p>
            <a:r>
              <a:rPr lang="ru-RU" dirty="0"/>
              <a:t>Лесотундра</a:t>
            </a:r>
          </a:p>
          <a:p>
            <a:r>
              <a:rPr lang="ru-RU" dirty="0"/>
              <a:t>Тайга</a:t>
            </a:r>
          </a:p>
          <a:p>
            <a:r>
              <a:rPr lang="ru-RU" dirty="0"/>
              <a:t>Широколиственные и смешанные леса</a:t>
            </a:r>
          </a:p>
          <a:p>
            <a:r>
              <a:rPr lang="ru-RU" dirty="0"/>
              <a:t>Лесостепная зона</a:t>
            </a:r>
          </a:p>
          <a:p>
            <a:r>
              <a:rPr lang="ru-RU" dirty="0"/>
              <a:t>Степная зона</a:t>
            </a:r>
          </a:p>
          <a:p>
            <a:r>
              <a:rPr lang="ru-RU" dirty="0"/>
              <a:t>Полупустыни и пустыни</a:t>
            </a:r>
          </a:p>
          <a:p>
            <a:pPr marL="0" indent="0">
              <a:buNone/>
            </a:pPr>
            <a:endParaRPr lang="ru-RU" dirty="0"/>
          </a:p>
        </p:txBody>
      </p:sp>
      <p:pic>
        <p:nvPicPr>
          <p:cNvPr id="4" name="Рисунок 3"/>
          <p:cNvPicPr>
            <a:picLocks noChangeAspect="1"/>
          </p:cNvPicPr>
          <p:nvPr/>
        </p:nvPicPr>
        <p:blipFill rotWithShape="1">
          <a:blip r:embed="rId2"/>
          <a:srcRect l="23702" t="13970" r="25540" b="5835"/>
          <a:stretch/>
        </p:blipFill>
        <p:spPr>
          <a:xfrm rot="1198256">
            <a:off x="10818540" y="148090"/>
            <a:ext cx="1211995" cy="1158884"/>
          </a:xfrm>
          <a:prstGeom prst="ellipse">
            <a:avLst/>
          </a:prstGeom>
        </p:spPr>
      </p:pic>
      <p:sp>
        <p:nvSpPr>
          <p:cNvPr id="5" name="Объект 2"/>
          <p:cNvSpPr txBox="1">
            <a:spLocks/>
          </p:cNvSpPr>
          <p:nvPr/>
        </p:nvSpPr>
        <p:spPr>
          <a:xfrm>
            <a:off x="1832761" y="2074844"/>
            <a:ext cx="3774824" cy="406889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ru-RU" b="1" dirty="0" smtClean="0"/>
              <a:t>Климатические пояса:</a:t>
            </a:r>
          </a:p>
          <a:p>
            <a:r>
              <a:rPr lang="ru-RU" dirty="0"/>
              <a:t>Арктический </a:t>
            </a:r>
            <a:r>
              <a:rPr lang="ru-RU" dirty="0" smtClean="0"/>
              <a:t>климат</a:t>
            </a:r>
          </a:p>
          <a:p>
            <a:r>
              <a:rPr lang="ru-RU" dirty="0" smtClean="0"/>
              <a:t>Субарктический </a:t>
            </a:r>
            <a:r>
              <a:rPr lang="ru-RU" dirty="0"/>
              <a:t>климат</a:t>
            </a:r>
          </a:p>
          <a:p>
            <a:r>
              <a:rPr lang="ru-RU" dirty="0"/>
              <a:t>Климат умеренного пояса</a:t>
            </a:r>
          </a:p>
          <a:p>
            <a:pPr lvl="1"/>
            <a:r>
              <a:rPr lang="ru-RU" dirty="0"/>
              <a:t>Умеренно-континентальный климат</a:t>
            </a:r>
          </a:p>
          <a:p>
            <a:pPr lvl="1"/>
            <a:r>
              <a:rPr lang="ru-RU" dirty="0"/>
              <a:t>Континентальный климат</a:t>
            </a:r>
          </a:p>
          <a:p>
            <a:pPr lvl="1"/>
            <a:r>
              <a:rPr lang="ru-RU" dirty="0"/>
              <a:t>Резко-континентальный климат</a:t>
            </a:r>
          </a:p>
          <a:p>
            <a:r>
              <a:rPr lang="ru-RU" dirty="0"/>
              <a:t>Муссонный и субтропический климатический пояс</a:t>
            </a:r>
          </a:p>
          <a:p>
            <a:pPr marL="0" indent="0">
              <a:buFont typeface="Wingdings 3" charset="2"/>
              <a:buNone/>
            </a:pPr>
            <a:endParaRPr lang="ru-RU" dirty="0"/>
          </a:p>
        </p:txBody>
      </p:sp>
      <p:pic>
        <p:nvPicPr>
          <p:cNvPr id="5122" name="Picture 2" descr="https://thumbs.dreamstime.com/b/%D0%B1%D0%B5%D0%BB%D1%8B%D0%B5-%D1%81%D0%BE%D0%BB%D0%BD%D1%86%D0%B5-%D0%B8%D0%BB%D0%B8-%D0%B4%D0%BE%D0%B6%D0%B4%D1%8C-%D0%BB%D1%8E%D0%B4%D0%B5%D0%B9-3d-268675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6376" y="4230478"/>
            <a:ext cx="2478796" cy="247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555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8294" y="294989"/>
            <a:ext cx="9441501" cy="1280890"/>
          </a:xfrm>
        </p:spPr>
        <p:txBody>
          <a:bodyPr>
            <a:normAutofit/>
          </a:bodyPr>
          <a:lstStyle/>
          <a:p>
            <a:r>
              <a:rPr lang="ru-RU" b="1" dirty="0"/>
              <a:t>5. Моря и океаны, омывающие страну</a:t>
            </a:r>
            <a:endParaRPr lang="ru-RU" b="1" dirty="0">
              <a:effectLst/>
            </a:endParaRPr>
          </a:p>
        </p:txBody>
      </p:sp>
      <p:sp>
        <p:nvSpPr>
          <p:cNvPr id="3" name="Объект 2"/>
          <p:cNvSpPr>
            <a:spLocks noGrp="1"/>
          </p:cNvSpPr>
          <p:nvPr>
            <p:ph idx="1"/>
          </p:nvPr>
        </p:nvSpPr>
        <p:spPr>
          <a:xfrm>
            <a:off x="1392469" y="935434"/>
            <a:ext cx="10799530" cy="3777622"/>
          </a:xfrm>
        </p:spPr>
        <p:txBody>
          <a:bodyPr>
            <a:normAutofit/>
          </a:bodyPr>
          <a:lstStyle/>
          <a:p>
            <a:r>
              <a:rPr lang="ru-RU" sz="1600" b="1" dirty="0"/>
              <a:t>Тихий океан </a:t>
            </a:r>
          </a:p>
          <a:p>
            <a:pPr marL="0" indent="0">
              <a:buNone/>
            </a:pPr>
            <a:r>
              <a:rPr lang="ru-RU" sz="1600" dirty="0"/>
              <a:t>(Берингово море, Охотское и Японское море) </a:t>
            </a:r>
            <a:r>
              <a:rPr lang="ru-RU" sz="1600" b="1" dirty="0" smtClean="0"/>
              <a:t>Северный </a:t>
            </a:r>
            <a:r>
              <a:rPr lang="ru-RU" sz="1600" b="1" dirty="0"/>
              <a:t>Ледовитый </a:t>
            </a:r>
            <a:r>
              <a:rPr lang="ru-RU" sz="1600" b="1" dirty="0" smtClean="0"/>
              <a:t>океан</a:t>
            </a:r>
          </a:p>
          <a:p>
            <a:pPr marL="0" indent="0" algn="just">
              <a:buNone/>
            </a:pPr>
            <a:r>
              <a:rPr lang="ru-RU" sz="1600" dirty="0" smtClean="0"/>
              <a:t>(Баренцево</a:t>
            </a:r>
            <a:r>
              <a:rPr lang="ru-RU" sz="1600" dirty="0"/>
              <a:t>, Карское море, море Лаптевых, Восточно-Сибирское море, Чукотское море</a:t>
            </a:r>
            <a:r>
              <a:rPr lang="ru-RU" sz="1600" dirty="0" smtClean="0"/>
              <a:t>)</a:t>
            </a:r>
          </a:p>
          <a:p>
            <a:r>
              <a:rPr lang="ru-RU" sz="1600" b="1" dirty="0" smtClean="0"/>
              <a:t>Тихий </a:t>
            </a:r>
            <a:r>
              <a:rPr lang="ru-RU" sz="1600" b="1" dirty="0"/>
              <a:t>океан </a:t>
            </a:r>
            <a:endParaRPr lang="ru-RU" sz="1600" b="1" dirty="0" smtClean="0"/>
          </a:p>
          <a:p>
            <a:pPr marL="0" indent="0">
              <a:buNone/>
            </a:pPr>
            <a:r>
              <a:rPr lang="ru-RU" sz="1600" dirty="0" smtClean="0"/>
              <a:t>(</a:t>
            </a:r>
            <a:r>
              <a:rPr lang="ru-RU" sz="1600" dirty="0"/>
              <a:t>Берингово море, Охотское и Японское море</a:t>
            </a:r>
            <a:r>
              <a:rPr lang="ru-RU" sz="1600" dirty="0" smtClean="0"/>
              <a:t>)</a:t>
            </a:r>
          </a:p>
          <a:p>
            <a:r>
              <a:rPr lang="ru-RU" sz="1600" b="1" dirty="0"/>
              <a:t>Атлантический</a:t>
            </a:r>
            <a:r>
              <a:rPr lang="ru-RU" sz="1600" dirty="0"/>
              <a:t> </a:t>
            </a:r>
            <a:r>
              <a:rPr lang="ru-RU" sz="1600" b="1" dirty="0"/>
              <a:t>океан</a:t>
            </a:r>
          </a:p>
          <a:p>
            <a:pPr marL="0" indent="0">
              <a:buNone/>
            </a:pPr>
            <a:r>
              <a:rPr lang="ru-RU" sz="1600" dirty="0"/>
              <a:t>(Балтийское море</a:t>
            </a:r>
            <a:r>
              <a:rPr lang="ru-RU" sz="1600" dirty="0" smtClean="0"/>
              <a:t>)</a:t>
            </a:r>
          </a:p>
          <a:p>
            <a:r>
              <a:rPr lang="ru-RU" sz="1600" dirty="0" smtClean="0"/>
              <a:t>Бессточное море-озеро</a:t>
            </a:r>
          </a:p>
          <a:p>
            <a:pPr marL="0" indent="0">
              <a:buNone/>
            </a:pPr>
            <a:r>
              <a:rPr lang="ru-RU" sz="1600" dirty="0" smtClean="0"/>
              <a:t>  </a:t>
            </a:r>
            <a:r>
              <a:rPr lang="ru-RU" sz="1600" b="1" dirty="0" smtClean="0"/>
              <a:t>Каспийское</a:t>
            </a:r>
            <a:endParaRPr lang="ru-RU" sz="1600" b="1" dirty="0"/>
          </a:p>
          <a:p>
            <a:pPr marL="0" indent="0">
              <a:buNone/>
            </a:pPr>
            <a:endParaRPr lang="ru-RU" sz="1600" dirty="0"/>
          </a:p>
        </p:txBody>
      </p:sp>
      <p:pic>
        <p:nvPicPr>
          <p:cNvPr id="4" name="Рисунок 3"/>
          <p:cNvPicPr>
            <a:picLocks noChangeAspect="1"/>
          </p:cNvPicPr>
          <p:nvPr/>
        </p:nvPicPr>
        <p:blipFill rotWithShape="1">
          <a:blip r:embed="rId2"/>
          <a:srcRect l="23702" t="13970" r="25540" b="5835"/>
          <a:stretch/>
        </p:blipFill>
        <p:spPr>
          <a:xfrm rot="1198256">
            <a:off x="10818540" y="148090"/>
            <a:ext cx="1211995" cy="1158884"/>
          </a:xfrm>
          <a:prstGeom prst="ellipse">
            <a:avLst/>
          </a:prstGeom>
        </p:spPr>
      </p:pic>
      <p:pic>
        <p:nvPicPr>
          <p:cNvPr id="4098" name="Picture 2" descr="https://vtopetop.ru/wp-content/uploads/2018/05/territoriyu-rossii-omyvayut-13-more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074" y="2935373"/>
            <a:ext cx="7620000" cy="38195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tech.by/image/data/blog/27/Fotolia_42404766_S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793676" y="4329629"/>
            <a:ext cx="2493913" cy="262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493121"/>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584</TotalTime>
  <Words>925</Words>
  <Application>Microsoft Office PowerPoint</Application>
  <PresentationFormat>Широкоэкранный</PresentationFormat>
  <Paragraphs>124</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Century Gothic</vt:lpstr>
      <vt:lpstr>Wingdings 3</vt:lpstr>
      <vt:lpstr>Легкий дым</vt:lpstr>
      <vt:lpstr>Россия в мире.  Мы и наша страна  на карте мира</vt:lpstr>
      <vt:lpstr>Презентация PowerPoint</vt:lpstr>
      <vt:lpstr>Знакомство с новым материалом</vt:lpstr>
      <vt:lpstr>План характеристики географического положения страны</vt:lpstr>
      <vt:lpstr>1. Положение страны по отношению к экватору и нулевому меридиану. </vt:lpstr>
      <vt:lpstr>2. Крайние точки и их координаты</vt:lpstr>
      <vt:lpstr>3. Размеры территории</vt:lpstr>
      <vt:lpstr>4. Положение в климатических поясах и природных зонах</vt:lpstr>
      <vt:lpstr>5. Моря и океаны, омывающие страну</vt:lpstr>
      <vt:lpstr>6. Государства – соседи России</vt:lpstr>
      <vt:lpstr>7. Оценка географического положения для жизни и хозяйственной деятельности людей.</vt:lpstr>
      <vt:lpstr>Плюсы и минусы географического положения России</vt:lpstr>
      <vt:lpstr>Физкультминутка</vt:lpstr>
      <vt:lpstr>Работа с электронным приложением к учебнику  География 8 класс  УМК «Полярная звезда»</vt:lpstr>
      <vt:lpstr>Оценка результат  своей деятельности на уроке</vt:lpstr>
      <vt:lpstr>Домашнее задание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Россия в мире.  Мы и наша страна  на карте мира</dc:title>
  <dc:creator>ASUS</dc:creator>
  <cp:lastModifiedBy>ASUS</cp:lastModifiedBy>
  <cp:revision>32</cp:revision>
  <dcterms:created xsi:type="dcterms:W3CDTF">2020-09-03T17:25:50Z</dcterms:created>
  <dcterms:modified xsi:type="dcterms:W3CDTF">2020-09-06T07:29:54Z</dcterms:modified>
</cp:coreProperties>
</file>